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16" r:id="rId1"/>
  </p:sldMasterIdLst>
  <p:notesMasterIdLst>
    <p:notesMasterId r:id="rId17"/>
  </p:notesMasterIdLst>
  <p:sldIdLst>
    <p:sldId id="256" r:id="rId2"/>
    <p:sldId id="296" r:id="rId3"/>
    <p:sldId id="295" r:id="rId4"/>
    <p:sldId id="263" r:id="rId5"/>
    <p:sldId id="276" r:id="rId6"/>
    <p:sldId id="301" r:id="rId7"/>
    <p:sldId id="277" r:id="rId8"/>
    <p:sldId id="278" r:id="rId9"/>
    <p:sldId id="266" r:id="rId10"/>
    <p:sldId id="287" r:id="rId11"/>
    <p:sldId id="273" r:id="rId12"/>
    <p:sldId id="274" r:id="rId13"/>
    <p:sldId id="303" r:id="rId14"/>
    <p:sldId id="304" r:id="rId15"/>
    <p:sldId id="272"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1B50"/>
    <a:srgbClr val="9D061C"/>
    <a:srgbClr val="6D0314"/>
    <a:srgbClr val="182876"/>
    <a:srgbClr val="000066"/>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86"/>
    <p:restoredTop sz="94653"/>
  </p:normalViewPr>
  <p:slideViewPr>
    <p:cSldViewPr snapToGrid="0" snapToObjects="1">
      <p:cViewPr varScale="1">
        <p:scale>
          <a:sx n="101" d="100"/>
          <a:sy n="101" d="100"/>
        </p:scale>
        <p:origin x="1512" y="102"/>
      </p:cViewPr>
      <p:guideLst>
        <p:guide orient="horz" pos="2160"/>
        <p:guide pos="2880"/>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839FF6-AFDA-CF4D-BB53-829086F72DC0}" type="datetimeFigureOut">
              <a:rPr lang="en-US" smtClean="0"/>
              <a:t>12/18/2025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923894-4FD1-5A4F-B2A8-06C1A6EB9C6A}" type="slidenum">
              <a:rPr lang="en-US" smtClean="0"/>
              <a:t>‹#›</a:t>
            </a:fld>
            <a:endParaRPr lang="en-US"/>
          </a:p>
        </p:txBody>
      </p:sp>
    </p:spTree>
    <p:extLst>
      <p:ext uri="{BB962C8B-B14F-4D97-AF65-F5344CB8AC3E}">
        <p14:creationId xmlns:p14="http://schemas.microsoft.com/office/powerpoint/2010/main" val="3270258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DBF2EAA9-1A75-5F40-941D-E4D436D3D3A3}" type="slidenum">
              <a:rPr lang="en-US" smtClean="0"/>
              <a:t>15</a:t>
            </a:fld>
            <a:endParaRPr lang="en-US"/>
          </a:p>
        </p:txBody>
      </p:sp>
    </p:spTree>
    <p:extLst>
      <p:ext uri="{BB962C8B-B14F-4D97-AF65-F5344CB8AC3E}">
        <p14:creationId xmlns:p14="http://schemas.microsoft.com/office/powerpoint/2010/main" val="2349499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E5788-3511-3C4D-911A-87A8F63D1A1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9E96EF0-2649-F744-B5C9-F583A0FCA5E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5E05BF1-A649-084E-B411-46E6ADF45B1B}"/>
              </a:ext>
            </a:extLst>
          </p:cNvPr>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12/18/2025</a:t>
            </a:fld>
            <a:endParaRPr lang="en-US"/>
          </a:p>
        </p:txBody>
      </p:sp>
      <p:sp>
        <p:nvSpPr>
          <p:cNvPr id="5" name="Footer Placeholder 4">
            <a:extLst>
              <a:ext uri="{FF2B5EF4-FFF2-40B4-BE49-F238E27FC236}">
                <a16:creationId xmlns:a16="http://schemas.microsoft.com/office/drawing/2014/main" id="{532DDC5E-831C-7146-88DB-A56B63E0A14F}"/>
              </a:ext>
            </a:extLst>
          </p:cNvPr>
          <p:cNvSpPr>
            <a:spLocks noGrp="1"/>
          </p:cNvSpPr>
          <p:nvPr>
            <p:ph type="ftr" sz="quarter" idx="11"/>
          </p:nvPr>
        </p:nvSpPr>
        <p:spPr/>
        <p:txBody>
          <a:bodyPr/>
          <a:lstStyle/>
          <a:p>
            <a:endParaRPr kumimoji="0" lang="en-US"/>
          </a:p>
        </p:txBody>
      </p:sp>
      <p:sp>
        <p:nvSpPr>
          <p:cNvPr id="6" name="Slide Number Placeholder 5">
            <a:extLst>
              <a:ext uri="{FF2B5EF4-FFF2-40B4-BE49-F238E27FC236}">
                <a16:creationId xmlns:a16="http://schemas.microsoft.com/office/drawing/2014/main" id="{AD0FA4F9-FEAD-AE4E-882E-60BF89A0EC66}"/>
              </a:ext>
            </a:extLst>
          </p:cNvPr>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extLst>
      <p:ext uri="{BB962C8B-B14F-4D97-AF65-F5344CB8AC3E}">
        <p14:creationId xmlns:p14="http://schemas.microsoft.com/office/powerpoint/2010/main" val="2377047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949F3-8576-C249-9851-FE75B2B818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052201-413A-7249-A4D3-BBC1EF5FF31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39882-157B-6041-8944-34FC9D1C0CD3}"/>
              </a:ext>
            </a:extLst>
          </p:cNvPr>
          <p:cNvSpPr>
            <a:spLocks noGrp="1"/>
          </p:cNvSpPr>
          <p:nvPr>
            <p:ph type="dt" sz="half" idx="10"/>
          </p:nvPr>
        </p:nvSpPr>
        <p:spPr/>
        <p:txBody>
          <a:bodyPr/>
          <a:lstStyle/>
          <a:p>
            <a:fld id="{55115410-870A-F04C-B951-BB7EB464CCA0}" type="datetimeFigureOut">
              <a:rPr lang="en-US" smtClean="0"/>
              <a:t>12/18/2025</a:t>
            </a:fld>
            <a:endParaRPr lang="en-US"/>
          </a:p>
        </p:txBody>
      </p:sp>
      <p:sp>
        <p:nvSpPr>
          <p:cNvPr id="5" name="Footer Placeholder 4">
            <a:extLst>
              <a:ext uri="{FF2B5EF4-FFF2-40B4-BE49-F238E27FC236}">
                <a16:creationId xmlns:a16="http://schemas.microsoft.com/office/drawing/2014/main" id="{397B17FF-5E27-4440-B79B-6F06ACBE66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7113A0-57AA-4F43-9E7C-1F1FE1B36E66}"/>
              </a:ext>
            </a:extLst>
          </p:cNvPr>
          <p:cNvSpPr>
            <a:spLocks noGrp="1"/>
          </p:cNvSpPr>
          <p:nvPr>
            <p:ph type="sldNum" sz="quarter" idx="12"/>
          </p:nvPr>
        </p:nvSpPr>
        <p:spPr/>
        <p:txBody>
          <a:bodyPr/>
          <a:lstStyle/>
          <a:p>
            <a:fld id="{736C7E21-425C-3443-B12F-CB5F7350C837}" type="slidenum">
              <a:rPr lang="en-US" smtClean="0"/>
              <a:t>‹#›</a:t>
            </a:fld>
            <a:endParaRPr lang="en-US"/>
          </a:p>
        </p:txBody>
      </p:sp>
    </p:spTree>
    <p:extLst>
      <p:ext uri="{BB962C8B-B14F-4D97-AF65-F5344CB8AC3E}">
        <p14:creationId xmlns:p14="http://schemas.microsoft.com/office/powerpoint/2010/main" val="3265108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8990FF-6743-0D4D-B7F3-6AA0FED54890}"/>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1CD6A7-9FAD-1D41-BF74-20633AFBE9CB}"/>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70647-ADAB-8F44-9F66-E006A0959118}"/>
              </a:ext>
            </a:extLst>
          </p:cNvPr>
          <p:cNvSpPr>
            <a:spLocks noGrp="1"/>
          </p:cNvSpPr>
          <p:nvPr>
            <p:ph type="dt" sz="half" idx="10"/>
          </p:nvPr>
        </p:nvSpPr>
        <p:spPr/>
        <p:txBody>
          <a:bodyPr/>
          <a:lstStyle/>
          <a:p>
            <a:fld id="{55115410-870A-F04C-B951-BB7EB464CCA0}" type="datetimeFigureOut">
              <a:rPr lang="en-US" smtClean="0"/>
              <a:t>12/18/2025</a:t>
            </a:fld>
            <a:endParaRPr lang="en-US"/>
          </a:p>
        </p:txBody>
      </p:sp>
      <p:sp>
        <p:nvSpPr>
          <p:cNvPr id="5" name="Footer Placeholder 4">
            <a:extLst>
              <a:ext uri="{FF2B5EF4-FFF2-40B4-BE49-F238E27FC236}">
                <a16:creationId xmlns:a16="http://schemas.microsoft.com/office/drawing/2014/main" id="{B3A35AA6-132E-F34A-B149-295CD9FEEC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6F3F46-F14C-0A46-8B60-36AA4E16D2CF}"/>
              </a:ext>
            </a:extLst>
          </p:cNvPr>
          <p:cNvSpPr>
            <a:spLocks noGrp="1"/>
          </p:cNvSpPr>
          <p:nvPr>
            <p:ph type="sldNum" sz="quarter" idx="12"/>
          </p:nvPr>
        </p:nvSpPr>
        <p:spPr/>
        <p:txBody>
          <a:bodyPr/>
          <a:lstStyle/>
          <a:p>
            <a:fld id="{736C7E21-425C-3443-B12F-CB5F7350C837}" type="slidenum">
              <a:rPr lang="en-US" smtClean="0"/>
              <a:t>‹#›</a:t>
            </a:fld>
            <a:endParaRPr lang="en-US"/>
          </a:p>
        </p:txBody>
      </p:sp>
    </p:spTree>
    <p:extLst>
      <p:ext uri="{BB962C8B-B14F-4D97-AF65-F5344CB8AC3E}">
        <p14:creationId xmlns:p14="http://schemas.microsoft.com/office/powerpoint/2010/main" val="4024434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5A51F-6356-7642-BEFE-37AE822919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9FE4AD-449E-8346-AE37-D6EB1351060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52EAD6-12F0-B346-98A8-624D72481665}"/>
              </a:ext>
            </a:extLst>
          </p:cNvPr>
          <p:cNvSpPr>
            <a:spLocks noGrp="1"/>
          </p:cNvSpPr>
          <p:nvPr>
            <p:ph type="dt" sz="half" idx="10"/>
          </p:nvPr>
        </p:nvSpPr>
        <p:spPr/>
        <p:txBody>
          <a:bodyPr/>
          <a:lstStyle/>
          <a:p>
            <a:fld id="{55115410-870A-F04C-B951-BB7EB464CCA0}" type="datetimeFigureOut">
              <a:rPr lang="en-US" smtClean="0"/>
              <a:t>12/18/2025</a:t>
            </a:fld>
            <a:endParaRPr lang="en-US"/>
          </a:p>
        </p:txBody>
      </p:sp>
      <p:sp>
        <p:nvSpPr>
          <p:cNvPr id="5" name="Footer Placeholder 4">
            <a:extLst>
              <a:ext uri="{FF2B5EF4-FFF2-40B4-BE49-F238E27FC236}">
                <a16:creationId xmlns:a16="http://schemas.microsoft.com/office/drawing/2014/main" id="{328CD139-A1E5-A842-8A5B-3BF698F13E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CDBD0E-C2BE-F14F-B648-DE29EA45F2C5}"/>
              </a:ext>
            </a:extLst>
          </p:cNvPr>
          <p:cNvSpPr>
            <a:spLocks noGrp="1"/>
          </p:cNvSpPr>
          <p:nvPr>
            <p:ph type="sldNum" sz="quarter" idx="12"/>
          </p:nvPr>
        </p:nvSpPr>
        <p:spPr/>
        <p:txBody>
          <a:bodyPr/>
          <a:lstStyle/>
          <a:p>
            <a:fld id="{736C7E21-425C-3443-B12F-CB5F7350C837}" type="slidenum">
              <a:rPr lang="en-US" smtClean="0"/>
              <a:t>‹#›</a:t>
            </a:fld>
            <a:endParaRPr lang="en-US"/>
          </a:p>
        </p:txBody>
      </p:sp>
    </p:spTree>
    <p:extLst>
      <p:ext uri="{BB962C8B-B14F-4D97-AF65-F5344CB8AC3E}">
        <p14:creationId xmlns:p14="http://schemas.microsoft.com/office/powerpoint/2010/main" val="4229025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0673F-1FC1-2E46-B585-B7842EAC8277}"/>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0455C6B-E1F9-BA43-8550-59E12C5377B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960C38B-2064-834B-B64E-C08656CBC321}"/>
              </a:ext>
            </a:extLst>
          </p:cNvPr>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12/18/2025</a:t>
            </a:fld>
            <a:endParaRPr lang="en-US"/>
          </a:p>
        </p:txBody>
      </p:sp>
      <p:sp>
        <p:nvSpPr>
          <p:cNvPr id="5" name="Footer Placeholder 4">
            <a:extLst>
              <a:ext uri="{FF2B5EF4-FFF2-40B4-BE49-F238E27FC236}">
                <a16:creationId xmlns:a16="http://schemas.microsoft.com/office/drawing/2014/main" id="{A148BAC2-0A77-4043-A7EC-98B7B904033E}"/>
              </a:ext>
            </a:extLst>
          </p:cNvPr>
          <p:cNvSpPr>
            <a:spLocks noGrp="1"/>
          </p:cNvSpPr>
          <p:nvPr>
            <p:ph type="ftr" sz="quarter" idx="11"/>
          </p:nvPr>
        </p:nvSpPr>
        <p:spPr/>
        <p:txBody>
          <a:bodyPr/>
          <a:lstStyle/>
          <a:p>
            <a:endParaRPr kumimoji="0" lang="en-US"/>
          </a:p>
        </p:txBody>
      </p:sp>
      <p:sp>
        <p:nvSpPr>
          <p:cNvPr id="6" name="Slide Number Placeholder 5">
            <a:extLst>
              <a:ext uri="{FF2B5EF4-FFF2-40B4-BE49-F238E27FC236}">
                <a16:creationId xmlns:a16="http://schemas.microsoft.com/office/drawing/2014/main" id="{3FAF50DE-1DEC-5640-A789-FF2DEC2B38FF}"/>
              </a:ext>
            </a:extLst>
          </p:cNvPr>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extLst>
      <p:ext uri="{BB962C8B-B14F-4D97-AF65-F5344CB8AC3E}">
        <p14:creationId xmlns:p14="http://schemas.microsoft.com/office/powerpoint/2010/main" val="1465006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6F806-2C6F-3C4F-9DBD-5446F38843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E26AF0-8213-3C4A-8E06-B1A8098AB353}"/>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C21C30-533D-1842-8A12-A283B32F43E2}"/>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638B80-2639-9A4C-908F-00748AB9452E}"/>
              </a:ext>
            </a:extLst>
          </p:cNvPr>
          <p:cNvSpPr>
            <a:spLocks noGrp="1"/>
          </p:cNvSpPr>
          <p:nvPr>
            <p:ph type="dt" sz="half" idx="10"/>
          </p:nvPr>
        </p:nvSpPr>
        <p:spPr/>
        <p:txBody>
          <a:bodyPr/>
          <a:lstStyle/>
          <a:p>
            <a:fld id="{55115410-870A-F04C-B951-BB7EB464CCA0}" type="datetimeFigureOut">
              <a:rPr lang="en-US" smtClean="0"/>
              <a:t>12/18/2025</a:t>
            </a:fld>
            <a:endParaRPr lang="en-US"/>
          </a:p>
        </p:txBody>
      </p:sp>
      <p:sp>
        <p:nvSpPr>
          <p:cNvPr id="6" name="Footer Placeholder 5">
            <a:extLst>
              <a:ext uri="{FF2B5EF4-FFF2-40B4-BE49-F238E27FC236}">
                <a16:creationId xmlns:a16="http://schemas.microsoft.com/office/drawing/2014/main" id="{08E76DE4-D51E-674A-97DC-4F11585EE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417FC8-5232-014A-8A70-4FF9C8673F3B}"/>
              </a:ext>
            </a:extLst>
          </p:cNvPr>
          <p:cNvSpPr>
            <a:spLocks noGrp="1"/>
          </p:cNvSpPr>
          <p:nvPr>
            <p:ph type="sldNum" sz="quarter" idx="12"/>
          </p:nvPr>
        </p:nvSpPr>
        <p:spPr/>
        <p:txBody>
          <a:bodyPr/>
          <a:lstStyle/>
          <a:p>
            <a:fld id="{736C7E21-425C-3443-B12F-CB5F7350C837}" type="slidenum">
              <a:rPr lang="en-US" smtClean="0"/>
              <a:t>‹#›</a:t>
            </a:fld>
            <a:endParaRPr lang="en-US"/>
          </a:p>
        </p:txBody>
      </p:sp>
    </p:spTree>
    <p:extLst>
      <p:ext uri="{BB962C8B-B14F-4D97-AF65-F5344CB8AC3E}">
        <p14:creationId xmlns:p14="http://schemas.microsoft.com/office/powerpoint/2010/main" val="161131247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EC538-A66A-1B46-A4C8-446F31A98C58}"/>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C79E758-2050-074D-A8FA-092EAF75F01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8B6D7BB1-901B-1A4B-BB7A-2EBA7F816E1E}"/>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5AE197-4E04-CE4B-8D7C-5CD5ACAAD81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EB6196CD-037C-0744-8DDD-D94FB39895EE}"/>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7DCD2B-0E42-7242-8A76-4FFA64B6A806}"/>
              </a:ext>
            </a:extLst>
          </p:cNvPr>
          <p:cNvSpPr>
            <a:spLocks noGrp="1"/>
          </p:cNvSpPr>
          <p:nvPr>
            <p:ph type="dt" sz="half" idx="10"/>
          </p:nvPr>
        </p:nvSpPr>
        <p:spPr/>
        <p:txBody>
          <a:bodyPr/>
          <a:lstStyle/>
          <a:p>
            <a:fld id="{55115410-870A-F04C-B951-BB7EB464CCA0}" type="datetimeFigureOut">
              <a:rPr lang="en-US" smtClean="0"/>
              <a:t>12/18/2025</a:t>
            </a:fld>
            <a:endParaRPr lang="en-US"/>
          </a:p>
        </p:txBody>
      </p:sp>
      <p:sp>
        <p:nvSpPr>
          <p:cNvPr id="8" name="Footer Placeholder 7">
            <a:extLst>
              <a:ext uri="{FF2B5EF4-FFF2-40B4-BE49-F238E27FC236}">
                <a16:creationId xmlns:a16="http://schemas.microsoft.com/office/drawing/2014/main" id="{1BB5299B-F5F3-C44B-AA37-0EE28D5CEF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326B33-9EBF-374D-A6A8-1DF73D5017E8}"/>
              </a:ext>
            </a:extLst>
          </p:cNvPr>
          <p:cNvSpPr>
            <a:spLocks noGrp="1"/>
          </p:cNvSpPr>
          <p:nvPr>
            <p:ph type="sldNum" sz="quarter" idx="12"/>
          </p:nvPr>
        </p:nvSpPr>
        <p:spPr/>
        <p:txBody>
          <a:bodyPr/>
          <a:lstStyle/>
          <a:p>
            <a:fld id="{736C7E21-425C-3443-B12F-CB5F7350C837}" type="slidenum">
              <a:rPr lang="en-US" smtClean="0"/>
              <a:t>‹#›</a:t>
            </a:fld>
            <a:endParaRPr lang="en-US"/>
          </a:p>
        </p:txBody>
      </p:sp>
    </p:spTree>
    <p:extLst>
      <p:ext uri="{BB962C8B-B14F-4D97-AF65-F5344CB8AC3E}">
        <p14:creationId xmlns:p14="http://schemas.microsoft.com/office/powerpoint/2010/main" val="315324377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86DCA-51EC-624A-82CE-E79DD3D18A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21201D-FEF8-1B48-A8B5-33700A34CFCB}"/>
              </a:ext>
            </a:extLst>
          </p:cNvPr>
          <p:cNvSpPr>
            <a:spLocks noGrp="1"/>
          </p:cNvSpPr>
          <p:nvPr>
            <p:ph type="dt" sz="half" idx="10"/>
          </p:nvPr>
        </p:nvSpPr>
        <p:spPr/>
        <p:txBody>
          <a:bodyPr/>
          <a:lstStyle/>
          <a:p>
            <a:fld id="{55115410-870A-F04C-B951-BB7EB464CCA0}" type="datetimeFigureOut">
              <a:rPr lang="en-US" smtClean="0"/>
              <a:t>12/18/2025</a:t>
            </a:fld>
            <a:endParaRPr lang="en-US"/>
          </a:p>
        </p:txBody>
      </p:sp>
      <p:sp>
        <p:nvSpPr>
          <p:cNvPr id="4" name="Footer Placeholder 3">
            <a:extLst>
              <a:ext uri="{FF2B5EF4-FFF2-40B4-BE49-F238E27FC236}">
                <a16:creationId xmlns:a16="http://schemas.microsoft.com/office/drawing/2014/main" id="{49621F34-4EAE-5845-BC88-B9562B821C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94D166-9AB1-3145-A6CB-B16F3989F6AF}"/>
              </a:ext>
            </a:extLst>
          </p:cNvPr>
          <p:cNvSpPr>
            <a:spLocks noGrp="1"/>
          </p:cNvSpPr>
          <p:nvPr>
            <p:ph type="sldNum" sz="quarter" idx="12"/>
          </p:nvPr>
        </p:nvSpPr>
        <p:spPr/>
        <p:txBody>
          <a:bodyPr/>
          <a:lstStyle/>
          <a:p>
            <a:fld id="{736C7E21-425C-3443-B12F-CB5F7350C837}" type="slidenum">
              <a:rPr lang="en-US" smtClean="0"/>
              <a:t>‹#›</a:t>
            </a:fld>
            <a:endParaRPr lang="en-US"/>
          </a:p>
        </p:txBody>
      </p:sp>
    </p:spTree>
    <p:extLst>
      <p:ext uri="{BB962C8B-B14F-4D97-AF65-F5344CB8AC3E}">
        <p14:creationId xmlns:p14="http://schemas.microsoft.com/office/powerpoint/2010/main" val="197489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87C45B-63D0-3841-B29B-23BBD2A8F44C}"/>
              </a:ext>
            </a:extLst>
          </p:cNvPr>
          <p:cNvSpPr>
            <a:spLocks noGrp="1"/>
          </p:cNvSpPr>
          <p:nvPr>
            <p:ph type="dt" sz="half" idx="10"/>
          </p:nvPr>
        </p:nvSpPr>
        <p:spPr/>
        <p:txBody>
          <a:bodyPr/>
          <a:lstStyle/>
          <a:p>
            <a:fld id="{55115410-870A-F04C-B951-BB7EB464CCA0}" type="datetimeFigureOut">
              <a:rPr lang="en-US" smtClean="0"/>
              <a:t>12/18/2025</a:t>
            </a:fld>
            <a:endParaRPr lang="en-US"/>
          </a:p>
        </p:txBody>
      </p:sp>
      <p:sp>
        <p:nvSpPr>
          <p:cNvPr id="3" name="Footer Placeholder 2">
            <a:extLst>
              <a:ext uri="{FF2B5EF4-FFF2-40B4-BE49-F238E27FC236}">
                <a16:creationId xmlns:a16="http://schemas.microsoft.com/office/drawing/2014/main" id="{CB237B8C-5207-4347-9301-5DC60A5D84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B7E49B-723C-E441-99AF-D4CE469035FA}"/>
              </a:ext>
            </a:extLst>
          </p:cNvPr>
          <p:cNvSpPr>
            <a:spLocks noGrp="1"/>
          </p:cNvSpPr>
          <p:nvPr>
            <p:ph type="sldNum" sz="quarter" idx="12"/>
          </p:nvPr>
        </p:nvSpPr>
        <p:spPr/>
        <p:txBody>
          <a:bodyPr/>
          <a:lstStyle/>
          <a:p>
            <a:fld id="{736C7E21-425C-3443-B12F-CB5F7350C837}" type="slidenum">
              <a:rPr lang="en-US" smtClean="0"/>
              <a:t>‹#›</a:t>
            </a:fld>
            <a:endParaRPr lang="en-US"/>
          </a:p>
        </p:txBody>
      </p:sp>
    </p:spTree>
    <p:extLst>
      <p:ext uri="{BB962C8B-B14F-4D97-AF65-F5344CB8AC3E}">
        <p14:creationId xmlns:p14="http://schemas.microsoft.com/office/powerpoint/2010/main" val="3095599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236D7-D308-AD4D-8368-BF98AA01605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CCE93C1-EFFD-5040-AE73-B92B702AC67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A975EB-C278-9D46-84B6-3341351BC1D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6BD2961-52B9-3A49-8C8E-7B86D8A5B4CC}"/>
              </a:ext>
            </a:extLst>
          </p:cNvPr>
          <p:cNvSpPr>
            <a:spLocks noGrp="1"/>
          </p:cNvSpPr>
          <p:nvPr>
            <p:ph type="dt" sz="half" idx="10"/>
          </p:nvPr>
        </p:nvSpPr>
        <p:spPr/>
        <p:txBody>
          <a:bodyPr/>
          <a:lstStyle/>
          <a:p>
            <a:fld id="{55115410-870A-F04C-B951-BB7EB464CCA0}" type="datetimeFigureOut">
              <a:rPr lang="en-US" smtClean="0"/>
              <a:t>12/18/2025</a:t>
            </a:fld>
            <a:endParaRPr lang="en-US"/>
          </a:p>
        </p:txBody>
      </p:sp>
      <p:sp>
        <p:nvSpPr>
          <p:cNvPr id="6" name="Footer Placeholder 5">
            <a:extLst>
              <a:ext uri="{FF2B5EF4-FFF2-40B4-BE49-F238E27FC236}">
                <a16:creationId xmlns:a16="http://schemas.microsoft.com/office/drawing/2014/main" id="{809F3339-56A8-B74C-A35A-3475EFA4AB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08FD5F-77DB-0942-A188-85CE0C224769}"/>
              </a:ext>
            </a:extLst>
          </p:cNvPr>
          <p:cNvSpPr>
            <a:spLocks noGrp="1"/>
          </p:cNvSpPr>
          <p:nvPr>
            <p:ph type="sldNum" sz="quarter" idx="12"/>
          </p:nvPr>
        </p:nvSpPr>
        <p:spPr/>
        <p:txBody>
          <a:bodyPr/>
          <a:lstStyle/>
          <a:p>
            <a:fld id="{736C7E21-425C-3443-B12F-CB5F7350C837}" type="slidenum">
              <a:rPr lang="en-US" smtClean="0"/>
              <a:t>‹#›</a:t>
            </a:fld>
            <a:endParaRPr lang="en-US"/>
          </a:p>
        </p:txBody>
      </p:sp>
    </p:spTree>
    <p:extLst>
      <p:ext uri="{BB962C8B-B14F-4D97-AF65-F5344CB8AC3E}">
        <p14:creationId xmlns:p14="http://schemas.microsoft.com/office/powerpoint/2010/main" val="339372369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FD2BF-12E4-FB48-A915-1907B53E9D9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BF2E92E-2A66-5544-8B1B-D616B9F1C05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9816B26-E6C5-374C-8F7C-F9DCC57BA3B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0B753F3D-5F88-2846-9CB6-C2A40F3394E7}"/>
              </a:ext>
            </a:extLst>
          </p:cNvPr>
          <p:cNvSpPr>
            <a:spLocks noGrp="1"/>
          </p:cNvSpPr>
          <p:nvPr>
            <p:ph type="dt" sz="half" idx="10"/>
          </p:nvPr>
        </p:nvSpPr>
        <p:spPr/>
        <p:txBody>
          <a:bodyPr/>
          <a:lstStyle/>
          <a:p>
            <a:fld id="{55115410-870A-F04C-B951-BB7EB464CCA0}" type="datetimeFigureOut">
              <a:rPr lang="en-US" smtClean="0"/>
              <a:t>12/18/2025</a:t>
            </a:fld>
            <a:endParaRPr lang="en-US"/>
          </a:p>
        </p:txBody>
      </p:sp>
      <p:sp>
        <p:nvSpPr>
          <p:cNvPr id="6" name="Footer Placeholder 5">
            <a:extLst>
              <a:ext uri="{FF2B5EF4-FFF2-40B4-BE49-F238E27FC236}">
                <a16:creationId xmlns:a16="http://schemas.microsoft.com/office/drawing/2014/main" id="{FED129EE-AC73-E643-B636-C0BB4592D5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D7A48A-38B7-8D4C-8DCA-7A3B985BDDB3}"/>
              </a:ext>
            </a:extLst>
          </p:cNvPr>
          <p:cNvSpPr>
            <a:spLocks noGrp="1"/>
          </p:cNvSpPr>
          <p:nvPr>
            <p:ph type="sldNum" sz="quarter" idx="12"/>
          </p:nvPr>
        </p:nvSpPr>
        <p:spPr/>
        <p:txBody>
          <a:bodyPr/>
          <a:lstStyle/>
          <a:p>
            <a:fld id="{736C7E21-425C-3443-B12F-CB5F7350C837}" type="slidenum">
              <a:rPr lang="en-US" smtClean="0"/>
              <a:t>‹#›</a:t>
            </a:fld>
            <a:endParaRPr lang="en-US"/>
          </a:p>
        </p:txBody>
      </p:sp>
    </p:spTree>
    <p:extLst>
      <p:ext uri="{BB962C8B-B14F-4D97-AF65-F5344CB8AC3E}">
        <p14:creationId xmlns:p14="http://schemas.microsoft.com/office/powerpoint/2010/main" val="1861481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083480-0D3D-8B4D-B729-B6BE347DC66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EE8B55-C46E-4349-AAB2-2275E803099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7DAF45-2A61-4543-B7D2-E8C51BCB898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115410-870A-F04C-B951-BB7EB464CCA0}" type="datetimeFigureOut">
              <a:rPr lang="en-US" smtClean="0"/>
              <a:t>12/18/2025</a:t>
            </a:fld>
            <a:endParaRPr lang="en-US"/>
          </a:p>
        </p:txBody>
      </p:sp>
      <p:sp>
        <p:nvSpPr>
          <p:cNvPr id="5" name="Footer Placeholder 4">
            <a:extLst>
              <a:ext uri="{FF2B5EF4-FFF2-40B4-BE49-F238E27FC236}">
                <a16:creationId xmlns:a16="http://schemas.microsoft.com/office/drawing/2014/main" id="{A225E538-5008-6E46-A91A-E7AFD4A5B34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F92505-6EF4-9242-BFF9-662D1F4EBE1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36C7E21-425C-3443-B12F-CB5F7350C837}" type="slidenum">
              <a:rPr lang="en-US" smtClean="0"/>
              <a:t>‹#›</a:t>
            </a:fld>
            <a:endParaRPr lang="en-US"/>
          </a:p>
        </p:txBody>
      </p:sp>
    </p:spTree>
    <p:extLst>
      <p:ext uri="{BB962C8B-B14F-4D97-AF65-F5344CB8AC3E}">
        <p14:creationId xmlns:p14="http://schemas.microsoft.com/office/powerpoint/2010/main" val="2796268626"/>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descr="Image">
            <a:extLst>
              <a:ext uri="{FF2B5EF4-FFF2-40B4-BE49-F238E27FC236}">
                <a16:creationId xmlns:a16="http://schemas.microsoft.com/office/drawing/2014/main" id="{67ED588F-C1E9-1D4F-A491-CC8655038E44}"/>
              </a:ext>
            </a:extLst>
          </p:cNvPr>
          <p:cNvPicPr>
            <a:picLocks noChangeAspect="1"/>
          </p:cNvPicPr>
          <p:nvPr/>
        </p:nvPicPr>
        <p:blipFill>
          <a:blip r:embed="rId4"/>
          <a:stretch>
            <a:fillRect/>
          </a:stretch>
        </p:blipFill>
        <p:spPr>
          <a:xfrm>
            <a:off x="0" y="14514"/>
            <a:ext cx="9144000" cy="6858000"/>
          </a:xfrm>
          <a:prstGeom prst="rect">
            <a:avLst/>
          </a:prstGeom>
          <a:gradFill flip="none" rotWithShape="1">
            <a:gsLst>
              <a:gs pos="0">
                <a:srgbClr val="9D061C"/>
              </a:gs>
              <a:gs pos="33000">
                <a:srgbClr val="6D0314"/>
              </a:gs>
            </a:gsLst>
            <a:lin ang="5400000" scaled="0"/>
            <a:tileRect/>
          </a:gradFill>
          <a:ln w="12700">
            <a:miter lim="400000"/>
          </a:ln>
        </p:spPr>
      </p:pic>
      <p:pic>
        <p:nvPicPr>
          <p:cNvPr id="12" name="Theatre.jpg" descr="Theatre.jpg">
            <a:extLst>
              <a:ext uri="{FF2B5EF4-FFF2-40B4-BE49-F238E27FC236}">
                <a16:creationId xmlns:a16="http://schemas.microsoft.com/office/drawing/2014/main" id="{2D18D3D1-473C-BA44-A8D0-C698495EC750}"/>
              </a:ext>
            </a:extLst>
          </p:cNvPr>
          <p:cNvPicPr>
            <a:picLocks noChangeAspect="1"/>
          </p:cNvPicPr>
          <p:nvPr/>
        </p:nvPicPr>
        <p:blipFill>
          <a:blip r:embed="rId5"/>
          <a:srcRect l="20100" t="5026" r="17120" b="543"/>
          <a:stretch>
            <a:fillRect/>
          </a:stretch>
        </p:blipFill>
        <p:spPr>
          <a:xfrm>
            <a:off x="4602235" y="-842526"/>
            <a:ext cx="4501843" cy="450184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10800"/>
                </a:lnTo>
                <a:lnTo>
                  <a:pt x="10800" y="21600"/>
                </a:lnTo>
                <a:lnTo>
                  <a:pt x="21600" y="10800"/>
                </a:lnTo>
                <a:lnTo>
                  <a:pt x="10800" y="0"/>
                </a:lnTo>
                <a:close/>
              </a:path>
            </a:pathLst>
          </a:custGeom>
          <a:ln w="12700">
            <a:miter lim="400000"/>
          </a:ln>
        </p:spPr>
      </p:pic>
      <p:sp>
        <p:nvSpPr>
          <p:cNvPr id="3" name="Subtitle 2"/>
          <p:cNvSpPr>
            <a:spLocks noGrp="1"/>
          </p:cNvSpPr>
          <p:nvPr>
            <p:ph type="subTitle" idx="1"/>
          </p:nvPr>
        </p:nvSpPr>
        <p:spPr>
          <a:xfrm>
            <a:off x="438246" y="384748"/>
            <a:ext cx="6858000" cy="1008765"/>
          </a:xfrm>
        </p:spPr>
        <p:txBody>
          <a:bodyPr>
            <a:noAutofit/>
          </a:bodyPr>
          <a:lstStyle/>
          <a:p>
            <a:pPr algn="l"/>
            <a:r>
              <a:rPr lang="en-US" sz="3600" b="1" dirty="0">
                <a:solidFill>
                  <a:schemeClr val="bg1"/>
                </a:solidFill>
              </a:rPr>
              <a:t>SCHOOL OF THEATRE, </a:t>
            </a:r>
          </a:p>
          <a:p>
            <a:pPr algn="l"/>
            <a:r>
              <a:rPr lang="en-US" sz="3600" b="1" dirty="0">
                <a:solidFill>
                  <a:schemeClr val="bg1"/>
                </a:solidFill>
              </a:rPr>
              <a:t>FILM &amp; TELEVISION</a:t>
            </a:r>
          </a:p>
        </p:txBody>
      </p:sp>
      <p:sp>
        <p:nvSpPr>
          <p:cNvPr id="14" name="Rectangle 13">
            <a:extLst>
              <a:ext uri="{FF2B5EF4-FFF2-40B4-BE49-F238E27FC236}">
                <a16:creationId xmlns:a16="http://schemas.microsoft.com/office/drawing/2014/main" id="{A72A49B6-8CEB-6841-99CD-BEC47A1972B4}"/>
              </a:ext>
            </a:extLst>
          </p:cNvPr>
          <p:cNvSpPr/>
          <p:nvPr/>
        </p:nvSpPr>
        <p:spPr>
          <a:xfrm rot="2700000">
            <a:off x="4577954" y="5390281"/>
            <a:ext cx="3177422" cy="317742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692E13E-4A1E-2141-A0CE-87BA6269D6E5}"/>
              </a:ext>
            </a:extLst>
          </p:cNvPr>
          <p:cNvPicPr>
            <a:picLocks noChangeAspect="1"/>
          </p:cNvPicPr>
          <p:nvPr/>
        </p:nvPicPr>
        <p:blipFill>
          <a:blip r:embed="rId6"/>
          <a:stretch>
            <a:fillRect/>
          </a:stretch>
        </p:blipFill>
        <p:spPr>
          <a:xfrm>
            <a:off x="1684256" y="1408395"/>
            <a:ext cx="5168900" cy="4762500"/>
          </a:xfrm>
          <a:prstGeom prst="rect">
            <a:avLst/>
          </a:prstGeom>
        </p:spPr>
      </p:pic>
      <p:pic>
        <p:nvPicPr>
          <p:cNvPr id="7" name="Picture 6">
            <a:extLst>
              <a:ext uri="{FF2B5EF4-FFF2-40B4-BE49-F238E27FC236}">
                <a16:creationId xmlns:a16="http://schemas.microsoft.com/office/drawing/2014/main" id="{9E47945B-A675-924C-BD80-C5F518621694}"/>
              </a:ext>
            </a:extLst>
          </p:cNvPr>
          <p:cNvPicPr>
            <a:picLocks noChangeAspect="1"/>
          </p:cNvPicPr>
          <p:nvPr/>
        </p:nvPicPr>
        <p:blipFill>
          <a:blip r:embed="rId7"/>
          <a:stretch>
            <a:fillRect/>
          </a:stretch>
        </p:blipFill>
        <p:spPr>
          <a:xfrm>
            <a:off x="123970" y="5307647"/>
            <a:ext cx="3422082" cy="1572308"/>
          </a:xfrm>
          <a:prstGeom prst="rect">
            <a:avLst/>
          </a:prstGeom>
        </p:spPr>
      </p:pic>
      <p:pic>
        <p:nvPicPr>
          <p:cNvPr id="9" name="Picture 8">
            <a:extLst>
              <a:ext uri="{FF2B5EF4-FFF2-40B4-BE49-F238E27FC236}">
                <a16:creationId xmlns:a16="http://schemas.microsoft.com/office/drawing/2014/main" id="{58C98F54-B3B6-874D-8F6A-122E875424A2}"/>
              </a:ext>
            </a:extLst>
          </p:cNvPr>
          <p:cNvPicPr>
            <a:picLocks noChangeAspect="1"/>
          </p:cNvPicPr>
          <p:nvPr/>
        </p:nvPicPr>
        <p:blipFill>
          <a:blip r:embed="rId8"/>
          <a:stretch>
            <a:fillRect/>
          </a:stretch>
        </p:blipFill>
        <p:spPr>
          <a:xfrm>
            <a:off x="6162521" y="2135107"/>
            <a:ext cx="5168900" cy="4762500"/>
          </a:xfrm>
          <a:prstGeom prst="rect">
            <a:avLst/>
          </a:prstGeom>
        </p:spPr>
      </p:pic>
      <p:pic>
        <p:nvPicPr>
          <p:cNvPr id="2" name="Audio 1">
            <a:hlinkClick r:id="" action="ppaction://media"/>
            <a:extLst>
              <a:ext uri="{FF2B5EF4-FFF2-40B4-BE49-F238E27FC236}">
                <a16:creationId xmlns:a16="http://schemas.microsoft.com/office/drawing/2014/main" id="{292BF206-A2BC-714C-8F1E-70841AB9CB9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654102428"/>
      </p:ext>
    </p:extLst>
  </p:cSld>
  <p:clrMapOvr>
    <a:masterClrMapping/>
  </p:clrMapOvr>
  <mc:AlternateContent xmlns:mc="http://schemas.openxmlformats.org/markup-compatibility/2006" xmlns:p14="http://schemas.microsoft.com/office/powerpoint/2010/main">
    <mc:Choice Requires="p14">
      <p:transition spd="slow" p14:dur="2000" advTm="22161"/>
    </mc:Choice>
    <mc:Fallback xmlns="">
      <p:transition spd="slow" advTm="22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D061C"/>
        </a:solidFill>
        <a:effectLst/>
      </p:bgPr>
    </p:bg>
    <p:spTree>
      <p:nvGrpSpPr>
        <p:cNvPr id="1" name=""/>
        <p:cNvGrpSpPr/>
        <p:nvPr/>
      </p:nvGrpSpPr>
      <p:grpSpPr>
        <a:xfrm>
          <a:off x="0" y="0"/>
          <a:ext cx="0" cy="0"/>
          <a:chOff x="0" y="0"/>
          <a:chExt cx="0" cy="0"/>
        </a:xfrm>
      </p:grpSpPr>
      <p:pic>
        <p:nvPicPr>
          <p:cNvPr id="13" name="Picture 12" descr="A group of people stand under an umbrella&#10;&#10;Description automatically generated with medium confidence">
            <a:extLst>
              <a:ext uri="{FF2B5EF4-FFF2-40B4-BE49-F238E27FC236}">
                <a16:creationId xmlns:a16="http://schemas.microsoft.com/office/drawing/2014/main" id="{9548D2EF-3C23-471C-9725-7EC037F5B2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7048" y="1845458"/>
            <a:ext cx="4176952" cy="3016696"/>
          </a:xfrm>
          <a:prstGeom prst="rect">
            <a:avLst/>
          </a:prstGeom>
        </p:spPr>
      </p:pic>
      <p:sp>
        <p:nvSpPr>
          <p:cNvPr id="2" name="AutoShape 2"/>
          <p:cNvSpPr/>
          <p:nvPr/>
        </p:nvSpPr>
        <p:spPr>
          <a:xfrm>
            <a:off x="-95259" y="705482"/>
            <a:ext cx="5137083" cy="5088916"/>
          </a:xfrm>
          <a:prstGeom prst="rect">
            <a:avLst/>
          </a:prstGeom>
          <a:solidFill>
            <a:srgbClr val="0C234B"/>
          </a:solidFill>
        </p:spPr>
        <p:txBody>
          <a:bodyPr/>
          <a:lstStyle/>
          <a:p>
            <a:endParaRPr lang="en-US"/>
          </a:p>
        </p:txBody>
      </p:sp>
      <p:grpSp>
        <p:nvGrpSpPr>
          <p:cNvPr id="3" name="Group 3"/>
          <p:cNvGrpSpPr/>
          <p:nvPr/>
        </p:nvGrpSpPr>
        <p:grpSpPr>
          <a:xfrm>
            <a:off x="-58137" y="705482"/>
            <a:ext cx="5137083" cy="1392261"/>
            <a:chOff x="0" y="0"/>
            <a:chExt cx="9563104" cy="2807047"/>
          </a:xfrm>
        </p:grpSpPr>
        <p:sp>
          <p:nvSpPr>
            <p:cNvPr id="4" name="Freeform 4"/>
            <p:cNvSpPr/>
            <p:nvPr/>
          </p:nvSpPr>
          <p:spPr>
            <a:xfrm>
              <a:off x="0" y="0"/>
              <a:ext cx="9563104" cy="2248247"/>
            </a:xfrm>
            <a:custGeom>
              <a:avLst/>
              <a:gdLst/>
              <a:ahLst/>
              <a:cxnLst/>
              <a:rect l="l" t="t" r="r" b="b"/>
              <a:pathLst>
                <a:path w="9563104" h="2248247">
                  <a:moveTo>
                    <a:pt x="6067942" y="0"/>
                  </a:moveTo>
                  <a:lnTo>
                    <a:pt x="1778000" y="0"/>
                  </a:lnTo>
                  <a:lnTo>
                    <a:pt x="0" y="0"/>
                  </a:lnTo>
                  <a:lnTo>
                    <a:pt x="0" y="2248247"/>
                  </a:lnTo>
                  <a:lnTo>
                    <a:pt x="1778000" y="2248247"/>
                  </a:lnTo>
                  <a:lnTo>
                    <a:pt x="6067942" y="2248247"/>
                  </a:lnTo>
                  <a:lnTo>
                    <a:pt x="9563104" y="2248247"/>
                  </a:lnTo>
                  <a:lnTo>
                    <a:pt x="9563104" y="0"/>
                  </a:lnTo>
                  <a:close/>
                </a:path>
              </a:pathLst>
            </a:custGeom>
            <a:solidFill>
              <a:srgbClr val="AB0520"/>
            </a:solidFill>
          </p:spPr>
          <p:txBody>
            <a:bodyPr/>
            <a:lstStyle/>
            <a:p>
              <a:endParaRPr lang="en-US"/>
            </a:p>
          </p:txBody>
        </p:sp>
        <p:sp>
          <p:nvSpPr>
            <p:cNvPr id="5" name="Freeform 5"/>
            <p:cNvSpPr/>
            <p:nvPr/>
          </p:nvSpPr>
          <p:spPr>
            <a:xfrm>
              <a:off x="0" y="2248247"/>
              <a:ext cx="9563104" cy="558800"/>
            </a:xfrm>
            <a:custGeom>
              <a:avLst/>
              <a:gdLst/>
              <a:ahLst/>
              <a:cxnLst/>
              <a:rect l="l" t="t" r="r" b="b"/>
              <a:pathLst>
                <a:path w="9563104" h="558800">
                  <a:moveTo>
                    <a:pt x="6067942" y="0"/>
                  </a:moveTo>
                  <a:lnTo>
                    <a:pt x="1778000" y="0"/>
                  </a:lnTo>
                  <a:lnTo>
                    <a:pt x="0" y="0"/>
                  </a:lnTo>
                  <a:lnTo>
                    <a:pt x="0" y="558800"/>
                  </a:lnTo>
                  <a:lnTo>
                    <a:pt x="1778000" y="558800"/>
                  </a:lnTo>
                  <a:lnTo>
                    <a:pt x="6067942" y="558800"/>
                  </a:lnTo>
                  <a:lnTo>
                    <a:pt x="9563104" y="558800"/>
                  </a:lnTo>
                  <a:lnTo>
                    <a:pt x="9563104" y="0"/>
                  </a:lnTo>
                  <a:close/>
                </a:path>
              </a:pathLst>
            </a:custGeom>
            <a:solidFill>
              <a:srgbClr val="FFFFFF"/>
            </a:solidFill>
          </p:spPr>
          <p:txBody>
            <a:bodyPr/>
            <a:lstStyle/>
            <a:p>
              <a:endParaRPr lang="en-US"/>
            </a:p>
          </p:txBody>
        </p:sp>
      </p:grpSp>
      <p:grpSp>
        <p:nvGrpSpPr>
          <p:cNvPr id="6" name="Group 6"/>
          <p:cNvGrpSpPr/>
          <p:nvPr/>
        </p:nvGrpSpPr>
        <p:grpSpPr>
          <a:xfrm>
            <a:off x="188550" y="2162924"/>
            <a:ext cx="4843692" cy="3814545"/>
            <a:chOff x="0" y="-57150"/>
            <a:chExt cx="12916511" cy="10172115"/>
          </a:xfrm>
        </p:grpSpPr>
        <p:sp>
          <p:nvSpPr>
            <p:cNvPr id="7" name="TextBox 7"/>
            <p:cNvSpPr txBox="1"/>
            <p:nvPr/>
          </p:nvSpPr>
          <p:spPr>
            <a:xfrm>
              <a:off x="0" y="1378388"/>
              <a:ext cx="12916511" cy="8736577"/>
            </a:xfrm>
            <a:prstGeom prst="rect">
              <a:avLst/>
            </a:prstGeom>
          </p:spPr>
          <p:txBody>
            <a:bodyPr lIns="0" tIns="0" rIns="0" bIns="0" rtlCol="0" anchor="t">
              <a:spAutoFit/>
            </a:bodyPr>
            <a:lstStyle/>
            <a:p>
              <a:pPr marL="264160" lvl="1" indent="-132080">
                <a:lnSpc>
                  <a:spcPts val="2240"/>
                </a:lnSpc>
                <a:buFont typeface="Arial"/>
                <a:buChar char="•"/>
              </a:pPr>
              <a:r>
                <a:rPr lang="en-US" dirty="0">
                  <a:solidFill>
                    <a:srgbClr val="FFFFFF"/>
                  </a:solidFill>
                  <a:latin typeface="Calibri" panose="020F0502020204030204" pitchFamily="34" charset="0"/>
                </a:rPr>
                <a:t>Real-world experience, making real-world </a:t>
              </a:r>
              <a:r>
                <a:rPr lang="en-US" sz="1600" dirty="0">
                  <a:solidFill>
                    <a:srgbClr val="FFFFFF"/>
                  </a:solidFill>
                  <a:latin typeface="Calibri" panose="020F0502020204030204" pitchFamily="34" charset="0"/>
                </a:rPr>
                <a:t>contacts</a:t>
              </a:r>
            </a:p>
            <a:p>
              <a:pPr marL="264160" lvl="1" indent="-132080">
                <a:lnSpc>
                  <a:spcPts val="2240"/>
                </a:lnSpc>
                <a:buFont typeface="Arial"/>
                <a:buChar char="•"/>
              </a:pPr>
              <a:r>
                <a:rPr lang="en-US" u="sng" dirty="0">
                  <a:solidFill>
                    <a:schemeClr val="bg1"/>
                  </a:solidFill>
                  <a:latin typeface="Calibri" panose="020F0502020204030204" pitchFamily="34" charset="0"/>
                </a:rPr>
                <a:t>Required</a:t>
              </a:r>
              <a:r>
                <a:rPr lang="en-US" dirty="0">
                  <a:solidFill>
                    <a:srgbClr val="FFFFFF"/>
                  </a:solidFill>
                  <a:latin typeface="Calibri" panose="020F0502020204030204" pitchFamily="34" charset="0"/>
                </a:rPr>
                <a:t> for all Film &amp; TV majors</a:t>
              </a:r>
            </a:p>
            <a:p>
              <a:pPr marL="264160" lvl="1" indent="-132080">
                <a:lnSpc>
                  <a:spcPts val="2240"/>
                </a:lnSpc>
                <a:buFont typeface="Arial"/>
                <a:buChar char="•"/>
              </a:pPr>
              <a:r>
                <a:rPr lang="en-US" i="1" u="sng" dirty="0">
                  <a:solidFill>
                    <a:schemeClr val="bg1"/>
                  </a:solidFill>
                  <a:latin typeface="Calibri" panose="020F0502020204030204" pitchFamily="34" charset="0"/>
                </a:rPr>
                <a:t>Prerequisites</a:t>
              </a:r>
              <a:r>
                <a:rPr lang="en-US" i="1" dirty="0">
                  <a:solidFill>
                    <a:schemeClr val="bg1"/>
                  </a:solidFill>
                  <a:latin typeface="Calibri" panose="020F0502020204030204" pitchFamily="34" charset="0"/>
                </a:rPr>
                <a:t>: </a:t>
              </a:r>
              <a:r>
                <a:rPr lang="en-US" dirty="0">
                  <a:solidFill>
                    <a:srgbClr val="FFFFFF"/>
                  </a:solidFill>
                  <a:latin typeface="Calibri" panose="020F0502020204030204" pitchFamily="34" charset="0"/>
                </a:rPr>
                <a:t>Completion of all five FTV core courses and FTV 303 (the pre-internship course), and a 2.5 minimum overall GPA</a:t>
              </a:r>
            </a:p>
            <a:p>
              <a:pPr marL="264160" lvl="1" indent="-132080">
                <a:lnSpc>
                  <a:spcPts val="2240"/>
                </a:lnSpc>
                <a:buFont typeface="Arial"/>
                <a:buChar char="•"/>
              </a:pPr>
              <a:r>
                <a:rPr lang="en-US" dirty="0">
                  <a:solidFill>
                    <a:srgbClr val="FFFFFF"/>
                  </a:solidFill>
                  <a:latin typeface="Calibri" panose="020F0502020204030204" pitchFamily="34" charset="0"/>
                </a:rPr>
                <a:t>Internships may be in L.A., New York, Tucson, your hometown, etc.</a:t>
              </a:r>
            </a:p>
            <a:p>
              <a:pPr marL="264160" lvl="1" indent="-132080">
                <a:lnSpc>
                  <a:spcPts val="2240"/>
                </a:lnSpc>
                <a:buFont typeface="Arial"/>
                <a:buChar char="•"/>
              </a:pPr>
              <a:r>
                <a:rPr lang="en-US" dirty="0">
                  <a:solidFill>
                    <a:srgbClr val="FFFFFF"/>
                  </a:solidFill>
                  <a:latin typeface="Calibri" panose="020F0502020204030204" pitchFamily="34" charset="0"/>
                </a:rPr>
                <a:t>Most students complete internship during the summer before their senior year</a:t>
              </a:r>
            </a:p>
            <a:p>
              <a:pPr>
                <a:lnSpc>
                  <a:spcPts val="1960"/>
                </a:lnSpc>
              </a:pPr>
              <a:endParaRPr lang="en-US" sz="1600" dirty="0">
                <a:solidFill>
                  <a:srgbClr val="FFFFFF"/>
                </a:solidFill>
                <a:latin typeface="Calibri" panose="020F0502020204030204" pitchFamily="34" charset="0"/>
              </a:endParaRPr>
            </a:p>
            <a:p>
              <a:pPr>
                <a:lnSpc>
                  <a:spcPts val="1481"/>
                </a:lnSpc>
              </a:pPr>
              <a:endParaRPr lang="en-US" sz="1600" dirty="0">
                <a:solidFill>
                  <a:srgbClr val="FFFFFF"/>
                </a:solidFill>
                <a:latin typeface="Calibri" panose="020F0502020204030204" pitchFamily="34" charset="0"/>
              </a:endParaRPr>
            </a:p>
          </p:txBody>
        </p:sp>
        <p:sp>
          <p:nvSpPr>
            <p:cNvPr id="8" name="TextBox 8"/>
            <p:cNvSpPr txBox="1"/>
            <p:nvPr/>
          </p:nvSpPr>
          <p:spPr>
            <a:xfrm>
              <a:off x="0" y="-57150"/>
              <a:ext cx="12916511" cy="722421"/>
            </a:xfrm>
            <a:prstGeom prst="rect">
              <a:avLst/>
            </a:prstGeom>
          </p:spPr>
          <p:txBody>
            <a:bodyPr lIns="0" tIns="0" rIns="0" bIns="0" rtlCol="0" anchor="t">
              <a:spAutoFit/>
            </a:bodyPr>
            <a:lstStyle/>
            <a:p>
              <a:pPr algn="ctr">
                <a:lnSpc>
                  <a:spcPts val="2520"/>
                </a:lnSpc>
              </a:pPr>
              <a:endParaRPr sz="900"/>
            </a:p>
          </p:txBody>
        </p:sp>
      </p:grpSp>
      <p:pic>
        <p:nvPicPr>
          <p:cNvPr id="10" name="Picture 10"/>
          <p:cNvPicPr>
            <a:picLocks noChangeAspect="1"/>
          </p:cNvPicPr>
          <p:nvPr/>
        </p:nvPicPr>
        <p:blipFill>
          <a:blip r:embed="rId3"/>
          <a:srcRect b="54108"/>
          <a:stretch>
            <a:fillRect/>
          </a:stretch>
        </p:blipFill>
        <p:spPr>
          <a:xfrm rot="-5400000">
            <a:off x="4831521" y="3283609"/>
            <a:ext cx="877346" cy="382495"/>
          </a:xfrm>
          <a:prstGeom prst="rect">
            <a:avLst/>
          </a:prstGeom>
        </p:spPr>
      </p:pic>
      <p:sp>
        <p:nvSpPr>
          <p:cNvPr id="11" name="TextBox 11"/>
          <p:cNvSpPr txBox="1"/>
          <p:nvPr/>
        </p:nvSpPr>
        <p:spPr>
          <a:xfrm>
            <a:off x="101691" y="1044020"/>
            <a:ext cx="4743182" cy="408253"/>
          </a:xfrm>
          <a:prstGeom prst="rect">
            <a:avLst/>
          </a:prstGeom>
        </p:spPr>
        <p:txBody>
          <a:bodyPr lIns="0" tIns="0" rIns="0" bIns="0" rtlCol="0" anchor="t">
            <a:spAutoFit/>
          </a:bodyPr>
          <a:lstStyle/>
          <a:p>
            <a:pPr algn="ctr">
              <a:lnSpc>
                <a:spcPts val="3360"/>
              </a:lnSpc>
              <a:spcBef>
                <a:spcPct val="0"/>
              </a:spcBef>
            </a:pPr>
            <a:r>
              <a:rPr lang="en-US" sz="2400" dirty="0">
                <a:solidFill>
                  <a:srgbClr val="FFFFFF"/>
                </a:solidFill>
                <a:latin typeface="Calibri" panose="020F0502020204030204" pitchFamily="34" charset="0"/>
              </a:rPr>
              <a:t>Internships</a:t>
            </a:r>
          </a:p>
        </p:txBody>
      </p:sp>
    </p:spTree>
    <p:extLst>
      <p:ext uri="{BB962C8B-B14F-4D97-AF65-F5344CB8AC3E}">
        <p14:creationId xmlns:p14="http://schemas.microsoft.com/office/powerpoint/2010/main" val="330415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D061C"/>
        </a:solidFill>
        <a:effectLst/>
      </p:bgPr>
    </p:bg>
    <p:spTree>
      <p:nvGrpSpPr>
        <p:cNvPr id="1" name=""/>
        <p:cNvGrpSpPr/>
        <p:nvPr/>
      </p:nvGrpSpPr>
      <p:grpSpPr>
        <a:xfrm>
          <a:off x="0" y="0"/>
          <a:ext cx="0" cy="0"/>
          <a:chOff x="0" y="0"/>
          <a:chExt cx="0" cy="0"/>
        </a:xfrm>
      </p:grpSpPr>
      <p:grpSp>
        <p:nvGrpSpPr>
          <p:cNvPr id="2" name="Group 2"/>
          <p:cNvGrpSpPr/>
          <p:nvPr/>
        </p:nvGrpSpPr>
        <p:grpSpPr>
          <a:xfrm>
            <a:off x="0" y="857250"/>
            <a:ext cx="9144000" cy="1392261"/>
            <a:chOff x="0" y="0"/>
            <a:chExt cx="18435943" cy="2807047"/>
          </a:xfrm>
        </p:grpSpPr>
        <p:sp>
          <p:nvSpPr>
            <p:cNvPr id="3" name="Freeform 3"/>
            <p:cNvSpPr/>
            <p:nvPr/>
          </p:nvSpPr>
          <p:spPr>
            <a:xfrm>
              <a:off x="0" y="0"/>
              <a:ext cx="18435943" cy="2248247"/>
            </a:xfrm>
            <a:custGeom>
              <a:avLst/>
              <a:gdLst/>
              <a:ahLst/>
              <a:cxnLst/>
              <a:rect l="l" t="t" r="r" b="b"/>
              <a:pathLst>
                <a:path w="18435943" h="2248247">
                  <a:moveTo>
                    <a:pt x="10198919" y="0"/>
                  </a:moveTo>
                  <a:lnTo>
                    <a:pt x="1778000" y="0"/>
                  </a:lnTo>
                  <a:lnTo>
                    <a:pt x="0" y="0"/>
                  </a:lnTo>
                  <a:lnTo>
                    <a:pt x="0" y="2248247"/>
                  </a:lnTo>
                  <a:lnTo>
                    <a:pt x="1778000" y="2248247"/>
                  </a:lnTo>
                  <a:lnTo>
                    <a:pt x="10198919" y="2248247"/>
                  </a:lnTo>
                  <a:lnTo>
                    <a:pt x="18435943" y="2248247"/>
                  </a:lnTo>
                  <a:lnTo>
                    <a:pt x="18435943" y="0"/>
                  </a:lnTo>
                  <a:close/>
                </a:path>
              </a:pathLst>
            </a:custGeom>
            <a:solidFill>
              <a:srgbClr val="0C234B"/>
            </a:solidFill>
          </p:spPr>
          <p:txBody>
            <a:bodyPr/>
            <a:lstStyle/>
            <a:p>
              <a:endParaRPr lang="en-US"/>
            </a:p>
          </p:txBody>
        </p:sp>
        <p:sp>
          <p:nvSpPr>
            <p:cNvPr id="4" name="Freeform 4"/>
            <p:cNvSpPr/>
            <p:nvPr/>
          </p:nvSpPr>
          <p:spPr>
            <a:xfrm>
              <a:off x="0" y="2248247"/>
              <a:ext cx="18435943" cy="558800"/>
            </a:xfrm>
            <a:custGeom>
              <a:avLst/>
              <a:gdLst/>
              <a:ahLst/>
              <a:cxnLst/>
              <a:rect l="l" t="t" r="r" b="b"/>
              <a:pathLst>
                <a:path w="18435943" h="558800">
                  <a:moveTo>
                    <a:pt x="10198919" y="0"/>
                  </a:moveTo>
                  <a:lnTo>
                    <a:pt x="1778000" y="0"/>
                  </a:lnTo>
                  <a:lnTo>
                    <a:pt x="0" y="0"/>
                  </a:lnTo>
                  <a:lnTo>
                    <a:pt x="0" y="558800"/>
                  </a:lnTo>
                  <a:lnTo>
                    <a:pt x="1778000" y="558800"/>
                  </a:lnTo>
                  <a:lnTo>
                    <a:pt x="10198919" y="558800"/>
                  </a:lnTo>
                  <a:lnTo>
                    <a:pt x="18435943" y="558800"/>
                  </a:lnTo>
                  <a:lnTo>
                    <a:pt x="18435943" y="0"/>
                  </a:lnTo>
                  <a:close/>
                </a:path>
              </a:pathLst>
            </a:custGeom>
            <a:solidFill>
              <a:srgbClr val="FFFFFF"/>
            </a:solidFill>
          </p:spPr>
          <p:txBody>
            <a:bodyPr/>
            <a:lstStyle/>
            <a:p>
              <a:endParaRPr lang="en-US"/>
            </a:p>
          </p:txBody>
        </p:sp>
      </p:grpSp>
      <p:sp>
        <p:nvSpPr>
          <p:cNvPr id="5" name="TextBox 5"/>
          <p:cNvSpPr txBox="1"/>
          <p:nvPr/>
        </p:nvSpPr>
        <p:spPr>
          <a:xfrm>
            <a:off x="609600" y="2521446"/>
            <a:ext cx="8001000" cy="2900409"/>
          </a:xfrm>
          <a:prstGeom prst="rect">
            <a:avLst/>
          </a:prstGeom>
        </p:spPr>
        <p:txBody>
          <a:bodyPr wrap="square" lIns="0" tIns="0" rIns="0" bIns="0" rtlCol="0" anchor="t">
            <a:spAutoFit/>
          </a:bodyPr>
          <a:lstStyle/>
          <a:p>
            <a:pPr marL="432099" lvl="1" indent="-216050">
              <a:lnSpc>
                <a:spcPts val="2802"/>
              </a:lnSpc>
              <a:buFont typeface="Arial"/>
              <a:buChar char="•"/>
            </a:pPr>
            <a:r>
              <a:rPr lang="en-US" sz="2000" dirty="0">
                <a:solidFill>
                  <a:srgbClr val="FFFFFF"/>
                </a:solidFill>
                <a:latin typeface="Muli Regular Bold" panose="020B0604020202020204" charset="0"/>
                <a:ea typeface="Open Sans" panose="020B0604020202020204" charset="0"/>
                <a:cs typeface="Open Sans" panose="020B0604020202020204" charset="0"/>
              </a:rPr>
              <a:t>Statement of Intent</a:t>
            </a:r>
          </a:p>
          <a:p>
            <a:pPr marL="432099" lvl="1" indent="-216050">
              <a:lnSpc>
                <a:spcPts val="2802"/>
              </a:lnSpc>
              <a:buFont typeface="Arial"/>
              <a:buChar char="•"/>
            </a:pPr>
            <a:r>
              <a:rPr lang="en-US" sz="2000" dirty="0">
                <a:solidFill>
                  <a:srgbClr val="FFFFFF"/>
                </a:solidFill>
                <a:latin typeface="Muli Regular Bold" panose="020B0604020202020204" charset="0"/>
                <a:ea typeface="Open Sans" panose="020B0604020202020204" charset="0"/>
                <a:cs typeface="Open Sans" panose="020B0604020202020204" charset="0"/>
              </a:rPr>
              <a:t>Two Personal Insight Essays</a:t>
            </a:r>
            <a:endParaRPr lang="en-US" sz="2000" dirty="0">
              <a:solidFill>
                <a:srgbClr val="FFFFFF"/>
              </a:solidFill>
              <a:latin typeface="Muli Regular Bold" panose="020B0604020202020204" charset="0"/>
            </a:endParaRPr>
          </a:p>
          <a:p>
            <a:pPr marL="432099" lvl="1" indent="-216050">
              <a:lnSpc>
                <a:spcPts val="2802"/>
              </a:lnSpc>
              <a:buFont typeface="Arial"/>
              <a:buChar char="•"/>
            </a:pPr>
            <a:r>
              <a:rPr lang="en-US" sz="2000" dirty="0">
                <a:solidFill>
                  <a:srgbClr val="FFFFFF"/>
                </a:solidFill>
                <a:latin typeface="Muli Regular Bold" panose="020B0604020202020204" charset="0"/>
              </a:rPr>
              <a:t>Letter of Recommendation</a:t>
            </a:r>
          </a:p>
          <a:p>
            <a:pPr marL="216049" lvl="1">
              <a:lnSpc>
                <a:spcPts val="2802"/>
              </a:lnSpc>
            </a:pPr>
            <a:r>
              <a:rPr lang="en-US" sz="1600" i="1" dirty="0">
                <a:solidFill>
                  <a:srgbClr val="FFFFFF"/>
                </a:solidFill>
                <a:latin typeface="Muli Regular Bold" panose="020B0604020202020204" charset="0"/>
              </a:rPr>
              <a:t>Instructions will be given at the online application.</a:t>
            </a:r>
          </a:p>
          <a:p>
            <a:pPr marL="216049" lvl="1">
              <a:lnSpc>
                <a:spcPts val="2802"/>
              </a:lnSpc>
            </a:pPr>
            <a:endParaRPr lang="en-US" sz="2000" dirty="0">
              <a:solidFill>
                <a:srgbClr val="FFFFFF"/>
              </a:solidFill>
              <a:latin typeface="Muli Regular Bold" panose="020B0604020202020204" charset="0"/>
            </a:endParaRPr>
          </a:p>
          <a:p>
            <a:r>
              <a:rPr lang="en-US" sz="2250" b="1" dirty="0">
                <a:solidFill>
                  <a:srgbClr val="FFFFFF"/>
                </a:solidFill>
                <a:latin typeface="Open Sans Bold" panose="020B0604020202020204" charset="0"/>
                <a:ea typeface="Open Sans Bold" panose="020B0604020202020204" charset="0"/>
                <a:cs typeface="Open Sans Bold" panose="020B0604020202020204" charset="0"/>
              </a:rPr>
              <a:t>Application deadline:  </a:t>
            </a:r>
            <a:r>
              <a:rPr lang="en-US" b="1" i="1" dirty="0"/>
              <a:t>Thursday, February  19, 2026</a:t>
            </a:r>
            <a:endParaRPr lang="en-US" sz="1000" dirty="0"/>
          </a:p>
          <a:p>
            <a:pPr algn="ctr">
              <a:lnSpc>
                <a:spcPts val="2905"/>
              </a:lnSpc>
              <a:spcBef>
                <a:spcPct val="0"/>
              </a:spcBef>
            </a:pPr>
            <a:r>
              <a:rPr lang="en-US" sz="1600" dirty="0">
                <a:solidFill>
                  <a:srgbClr val="FFFDFB"/>
                </a:solidFill>
                <a:latin typeface="Muli Regular Bold Italics"/>
              </a:rPr>
              <a:t>To be eligible to apply to the FTV major, you must have a minimum overall cumulative UA GPA of 2.5 (or be in your first semester at UA with no GPA yet).</a:t>
            </a:r>
          </a:p>
        </p:txBody>
      </p:sp>
      <p:sp>
        <p:nvSpPr>
          <p:cNvPr id="10" name="TextBox 10"/>
          <p:cNvSpPr txBox="1"/>
          <p:nvPr/>
        </p:nvSpPr>
        <p:spPr>
          <a:xfrm>
            <a:off x="645319" y="1181100"/>
            <a:ext cx="7853364" cy="398251"/>
          </a:xfrm>
          <a:prstGeom prst="rect">
            <a:avLst/>
          </a:prstGeom>
        </p:spPr>
        <p:txBody>
          <a:bodyPr lIns="0" tIns="0" rIns="0" bIns="0" rtlCol="0" anchor="t">
            <a:spAutoFit/>
          </a:bodyPr>
          <a:lstStyle/>
          <a:p>
            <a:pPr algn="ctr">
              <a:lnSpc>
                <a:spcPts val="3413"/>
              </a:lnSpc>
            </a:pPr>
            <a:r>
              <a:rPr lang="en-US" sz="2438" dirty="0">
                <a:solidFill>
                  <a:srgbClr val="FFFFFF"/>
                </a:solidFill>
                <a:latin typeface="Muli Bold"/>
              </a:rPr>
              <a:t>The FTV Major Application includes:</a:t>
            </a:r>
          </a:p>
        </p:txBody>
      </p:sp>
    </p:spTree>
    <p:extLst>
      <p:ext uri="{BB962C8B-B14F-4D97-AF65-F5344CB8AC3E}">
        <p14:creationId xmlns:p14="http://schemas.microsoft.com/office/powerpoint/2010/main" val="33105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D061C"/>
        </a:solidFill>
        <a:effectLst/>
      </p:bgPr>
    </p:bg>
    <p:spTree>
      <p:nvGrpSpPr>
        <p:cNvPr id="1" name=""/>
        <p:cNvGrpSpPr/>
        <p:nvPr/>
      </p:nvGrpSpPr>
      <p:grpSpPr>
        <a:xfrm>
          <a:off x="0" y="0"/>
          <a:ext cx="0" cy="0"/>
          <a:chOff x="0" y="0"/>
          <a:chExt cx="0" cy="0"/>
        </a:xfrm>
      </p:grpSpPr>
      <p:grpSp>
        <p:nvGrpSpPr>
          <p:cNvPr id="2" name="Group 2"/>
          <p:cNvGrpSpPr/>
          <p:nvPr/>
        </p:nvGrpSpPr>
        <p:grpSpPr>
          <a:xfrm>
            <a:off x="0" y="857250"/>
            <a:ext cx="9144000" cy="1392261"/>
            <a:chOff x="0" y="0"/>
            <a:chExt cx="18435943" cy="2807047"/>
          </a:xfrm>
        </p:grpSpPr>
        <p:sp>
          <p:nvSpPr>
            <p:cNvPr id="3" name="Freeform 3"/>
            <p:cNvSpPr/>
            <p:nvPr/>
          </p:nvSpPr>
          <p:spPr>
            <a:xfrm>
              <a:off x="0" y="0"/>
              <a:ext cx="18435943" cy="2248247"/>
            </a:xfrm>
            <a:custGeom>
              <a:avLst/>
              <a:gdLst/>
              <a:ahLst/>
              <a:cxnLst/>
              <a:rect l="l" t="t" r="r" b="b"/>
              <a:pathLst>
                <a:path w="18435943" h="2248247">
                  <a:moveTo>
                    <a:pt x="10198919" y="0"/>
                  </a:moveTo>
                  <a:lnTo>
                    <a:pt x="1778000" y="0"/>
                  </a:lnTo>
                  <a:lnTo>
                    <a:pt x="0" y="0"/>
                  </a:lnTo>
                  <a:lnTo>
                    <a:pt x="0" y="2248247"/>
                  </a:lnTo>
                  <a:lnTo>
                    <a:pt x="1778000" y="2248247"/>
                  </a:lnTo>
                  <a:lnTo>
                    <a:pt x="10198919" y="2248247"/>
                  </a:lnTo>
                  <a:lnTo>
                    <a:pt x="18435943" y="2248247"/>
                  </a:lnTo>
                  <a:lnTo>
                    <a:pt x="18435943" y="0"/>
                  </a:lnTo>
                  <a:close/>
                </a:path>
              </a:pathLst>
            </a:custGeom>
            <a:solidFill>
              <a:srgbClr val="0C234B"/>
            </a:solidFill>
          </p:spPr>
          <p:txBody>
            <a:bodyPr/>
            <a:lstStyle/>
            <a:p>
              <a:endParaRPr lang="en-US"/>
            </a:p>
          </p:txBody>
        </p:sp>
        <p:sp>
          <p:nvSpPr>
            <p:cNvPr id="4" name="Freeform 4"/>
            <p:cNvSpPr/>
            <p:nvPr/>
          </p:nvSpPr>
          <p:spPr>
            <a:xfrm>
              <a:off x="0" y="2248247"/>
              <a:ext cx="18435943" cy="558800"/>
            </a:xfrm>
            <a:custGeom>
              <a:avLst/>
              <a:gdLst/>
              <a:ahLst/>
              <a:cxnLst/>
              <a:rect l="l" t="t" r="r" b="b"/>
              <a:pathLst>
                <a:path w="18435943" h="558800">
                  <a:moveTo>
                    <a:pt x="10198919" y="0"/>
                  </a:moveTo>
                  <a:lnTo>
                    <a:pt x="1778000" y="0"/>
                  </a:lnTo>
                  <a:lnTo>
                    <a:pt x="0" y="0"/>
                  </a:lnTo>
                  <a:lnTo>
                    <a:pt x="0" y="558800"/>
                  </a:lnTo>
                  <a:lnTo>
                    <a:pt x="1778000" y="558800"/>
                  </a:lnTo>
                  <a:lnTo>
                    <a:pt x="10198919" y="558800"/>
                  </a:lnTo>
                  <a:lnTo>
                    <a:pt x="18435943" y="558800"/>
                  </a:lnTo>
                  <a:lnTo>
                    <a:pt x="18435943" y="0"/>
                  </a:lnTo>
                  <a:close/>
                </a:path>
              </a:pathLst>
            </a:custGeom>
            <a:solidFill>
              <a:srgbClr val="FFFFFF"/>
            </a:solidFill>
          </p:spPr>
          <p:txBody>
            <a:bodyPr/>
            <a:lstStyle/>
            <a:p>
              <a:endParaRPr lang="en-US"/>
            </a:p>
          </p:txBody>
        </p:sp>
      </p:grpSp>
      <p:sp>
        <p:nvSpPr>
          <p:cNvPr id="5" name="TextBox 5"/>
          <p:cNvSpPr txBox="1"/>
          <p:nvPr/>
        </p:nvSpPr>
        <p:spPr>
          <a:xfrm>
            <a:off x="190500" y="2414469"/>
            <a:ext cx="8724900" cy="3116751"/>
          </a:xfrm>
          <a:prstGeom prst="rect">
            <a:avLst/>
          </a:prstGeom>
        </p:spPr>
        <p:txBody>
          <a:bodyPr wrap="square" lIns="0" tIns="0" rIns="0" bIns="0" rtlCol="0" anchor="t">
            <a:spAutoFit/>
          </a:bodyPr>
          <a:lstStyle/>
          <a:p>
            <a:pPr marL="216049" lvl="1">
              <a:lnSpc>
                <a:spcPct val="150000"/>
              </a:lnSpc>
            </a:pPr>
            <a:r>
              <a:rPr lang="en-US" sz="2000" dirty="0">
                <a:solidFill>
                  <a:srgbClr val="FFFFFF"/>
                </a:solidFill>
                <a:latin typeface="Muli Regular Bold" panose="020B0604020202020204" charset="0"/>
                <a:ea typeface="Open Sans" panose="020B0604020202020204" charset="0"/>
                <a:cs typeface="Open Sans" panose="020B0604020202020204" charset="0"/>
              </a:rPr>
              <a:t>Submit an application online, using the “Slate” system, at:</a:t>
            </a:r>
          </a:p>
          <a:p>
            <a:pPr marL="432099" lvl="1" indent="-216050">
              <a:lnSpc>
                <a:spcPct val="150000"/>
              </a:lnSpc>
              <a:buFont typeface="Arial"/>
              <a:buChar char="•"/>
            </a:pPr>
            <a:r>
              <a:rPr lang="en-US" sz="2000" dirty="0">
                <a:solidFill>
                  <a:srgbClr val="FFFFFF"/>
                </a:solidFill>
                <a:latin typeface="Muli Regular Bold" panose="020B0604020202020204" charset="0"/>
                <a:ea typeface="Open Sans" panose="020B0604020202020204" charset="0"/>
                <a:cs typeface="Open Sans" panose="020B0604020202020204" charset="0"/>
              </a:rPr>
              <a:t>https://slate.admissions.arizona.edu/register/changeofmajorCFA</a:t>
            </a:r>
          </a:p>
          <a:p>
            <a:pPr marL="216049" lvl="1">
              <a:lnSpc>
                <a:spcPct val="150000"/>
              </a:lnSpc>
            </a:pPr>
            <a:endParaRPr lang="en-US" sz="600" dirty="0">
              <a:solidFill>
                <a:srgbClr val="FFFFFF"/>
              </a:solidFill>
              <a:latin typeface="Muli Regular Bold" panose="020B0604020202020204" charset="0"/>
              <a:ea typeface="Open Sans" panose="020B0604020202020204" charset="0"/>
              <a:cs typeface="Open Sans" panose="020B0604020202020204" charset="0"/>
            </a:endParaRPr>
          </a:p>
          <a:p>
            <a:pPr marL="216049" lvl="1"/>
            <a:r>
              <a:rPr lang="en-US" sz="1400" dirty="0">
                <a:solidFill>
                  <a:srgbClr val="FFFFFF"/>
                </a:solidFill>
                <a:latin typeface="Muli Regular Bold" panose="020B0604020202020204" charset="0"/>
                <a:ea typeface="Open Sans" panose="020B0604020202020204" charset="0"/>
                <a:cs typeface="Open Sans" panose="020B0604020202020204" charset="0"/>
              </a:rPr>
              <a:t>Fill out the form, and select “BA – Film &amp; Television” from the drop-down list. Click “Submit”.</a:t>
            </a:r>
          </a:p>
          <a:p>
            <a:pPr marL="216049" lvl="1"/>
            <a:r>
              <a:rPr lang="en-US" sz="1400" dirty="0">
                <a:solidFill>
                  <a:srgbClr val="FFFFFF"/>
                </a:solidFill>
                <a:latin typeface="Muli Regular Bold" panose="020B0604020202020204" charset="0"/>
                <a:ea typeface="Open Sans" panose="020B0604020202020204" charset="0"/>
                <a:cs typeface="Open Sans" panose="020B0604020202020204" charset="0"/>
              </a:rPr>
              <a:t>Within one business day after you have submitted the form, you will receive an email from UA Admissions. (If you don’t see this email at your UA email inbox, check your personal non-UA email address.) This email is notification that your Film &amp; Television major application has been created,</a:t>
            </a:r>
          </a:p>
          <a:p>
            <a:pPr marL="216049" lvl="1"/>
            <a:r>
              <a:rPr lang="en-US" sz="1400" dirty="0">
                <a:solidFill>
                  <a:srgbClr val="FFFFFF"/>
                </a:solidFill>
                <a:latin typeface="Muli Regular Bold" panose="020B0604020202020204" charset="0"/>
                <a:ea typeface="Open Sans" panose="020B0604020202020204" charset="0"/>
                <a:cs typeface="Open Sans" panose="020B0604020202020204" charset="0"/>
              </a:rPr>
              <a:t>and it will give you your username for your application. Using the link provided in the email, log in, choose “Fine Arts Application”, and then follow the instructions in the system.</a:t>
            </a:r>
          </a:p>
          <a:p>
            <a:pPr marL="216049" lvl="1"/>
            <a:endParaRPr lang="en-US" sz="400" dirty="0">
              <a:solidFill>
                <a:srgbClr val="FFFFFF"/>
              </a:solidFill>
              <a:latin typeface="Muli Regular Bold" panose="020B0604020202020204" charset="0"/>
              <a:ea typeface="Open Sans" panose="020B0604020202020204" charset="0"/>
              <a:cs typeface="Open Sans" panose="020B0604020202020204" charset="0"/>
            </a:endParaRPr>
          </a:p>
          <a:p>
            <a:pPr marL="216049" lvl="1"/>
            <a:r>
              <a:rPr lang="en-US" sz="1400" dirty="0">
                <a:solidFill>
                  <a:srgbClr val="FFFFFF"/>
                </a:solidFill>
                <a:latin typeface="Muli Regular Bold" panose="020B0604020202020204" charset="0"/>
                <a:ea typeface="Open Sans" panose="020B0604020202020204" charset="0"/>
                <a:cs typeface="Open Sans" panose="020B0604020202020204" charset="0"/>
              </a:rPr>
              <a:t>We recommend you complete your application using a computer (not your phone).</a:t>
            </a:r>
          </a:p>
          <a:p>
            <a:pPr marL="216049" lvl="1">
              <a:lnSpc>
                <a:spcPct val="150000"/>
              </a:lnSpc>
            </a:pPr>
            <a:endParaRPr lang="en-US" sz="700" dirty="0">
              <a:solidFill>
                <a:srgbClr val="FFFFFF"/>
              </a:solidFill>
              <a:latin typeface="Muli Regular Bold" panose="020B0604020202020204" charset="0"/>
              <a:ea typeface="Open Sans" panose="020B0604020202020204" charset="0"/>
              <a:cs typeface="Open Sans" panose="020B0604020202020204" charset="0"/>
            </a:endParaRPr>
          </a:p>
          <a:p>
            <a:pPr marL="216049" lvl="1">
              <a:lnSpc>
                <a:spcPct val="150000"/>
              </a:lnSpc>
            </a:pPr>
            <a:r>
              <a:rPr lang="en-US" sz="1600" dirty="0">
                <a:solidFill>
                  <a:srgbClr val="FFFFFF"/>
                </a:solidFill>
                <a:latin typeface="Muli Regular Bold" panose="020B0604020202020204" charset="0"/>
                <a:ea typeface="Open Sans" panose="020B0604020202020204" charset="0"/>
                <a:cs typeface="Open Sans" panose="020B0604020202020204" charset="0"/>
              </a:rPr>
              <a:t>Questions? Contact Ms. Daniela Tascarella, at danielat1@arizona.edu or (520) 621-9303.</a:t>
            </a:r>
          </a:p>
        </p:txBody>
      </p:sp>
      <p:sp>
        <p:nvSpPr>
          <p:cNvPr id="10" name="TextBox 10"/>
          <p:cNvSpPr txBox="1"/>
          <p:nvPr/>
        </p:nvSpPr>
        <p:spPr>
          <a:xfrm>
            <a:off x="645319" y="990600"/>
            <a:ext cx="7853364" cy="815608"/>
          </a:xfrm>
          <a:prstGeom prst="rect">
            <a:avLst/>
          </a:prstGeom>
        </p:spPr>
        <p:txBody>
          <a:bodyPr lIns="0" tIns="0" rIns="0" bIns="0" rtlCol="0" anchor="t">
            <a:spAutoFit/>
          </a:bodyPr>
          <a:lstStyle/>
          <a:p>
            <a:pPr algn="ctr">
              <a:lnSpc>
                <a:spcPts val="3413"/>
              </a:lnSpc>
            </a:pPr>
            <a:r>
              <a:rPr lang="en-US" sz="2438" dirty="0">
                <a:solidFill>
                  <a:srgbClr val="FFFFFF"/>
                </a:solidFill>
                <a:latin typeface="Muli Bold"/>
              </a:rPr>
              <a:t>FTV Major Application Instructions</a:t>
            </a:r>
          </a:p>
          <a:p>
            <a:pPr algn="ctr">
              <a:lnSpc>
                <a:spcPts val="3413"/>
              </a:lnSpc>
            </a:pPr>
            <a:r>
              <a:rPr lang="en-US" dirty="0">
                <a:solidFill>
                  <a:srgbClr val="FFFFFF"/>
                </a:solidFill>
                <a:latin typeface="Muli Bold"/>
              </a:rPr>
              <a:t>(read carefully!)</a:t>
            </a:r>
          </a:p>
        </p:txBody>
      </p:sp>
    </p:spTree>
    <p:extLst>
      <p:ext uri="{BB962C8B-B14F-4D97-AF65-F5344CB8AC3E}">
        <p14:creationId xmlns:p14="http://schemas.microsoft.com/office/powerpoint/2010/main" val="671230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D061C"/>
        </a:solidFill>
        <a:effectLst/>
      </p:bgPr>
    </p:bg>
    <p:spTree>
      <p:nvGrpSpPr>
        <p:cNvPr id="1" name=""/>
        <p:cNvGrpSpPr/>
        <p:nvPr/>
      </p:nvGrpSpPr>
      <p:grpSpPr>
        <a:xfrm>
          <a:off x="0" y="0"/>
          <a:ext cx="0" cy="0"/>
          <a:chOff x="0" y="0"/>
          <a:chExt cx="0" cy="0"/>
        </a:xfrm>
      </p:grpSpPr>
      <p:grpSp>
        <p:nvGrpSpPr>
          <p:cNvPr id="2" name="Group 2"/>
          <p:cNvGrpSpPr/>
          <p:nvPr/>
        </p:nvGrpSpPr>
        <p:grpSpPr>
          <a:xfrm>
            <a:off x="0" y="379142"/>
            <a:ext cx="9144000" cy="1750742"/>
            <a:chOff x="0" y="0"/>
            <a:chExt cx="18435943" cy="2807047"/>
          </a:xfrm>
        </p:grpSpPr>
        <p:sp>
          <p:nvSpPr>
            <p:cNvPr id="3" name="Freeform 3"/>
            <p:cNvSpPr/>
            <p:nvPr/>
          </p:nvSpPr>
          <p:spPr>
            <a:xfrm>
              <a:off x="0" y="0"/>
              <a:ext cx="18435943" cy="2248247"/>
            </a:xfrm>
            <a:custGeom>
              <a:avLst/>
              <a:gdLst/>
              <a:ahLst/>
              <a:cxnLst/>
              <a:rect l="l" t="t" r="r" b="b"/>
              <a:pathLst>
                <a:path w="18435943" h="2248247">
                  <a:moveTo>
                    <a:pt x="10198919" y="0"/>
                  </a:moveTo>
                  <a:lnTo>
                    <a:pt x="1778000" y="0"/>
                  </a:lnTo>
                  <a:lnTo>
                    <a:pt x="0" y="0"/>
                  </a:lnTo>
                  <a:lnTo>
                    <a:pt x="0" y="2248247"/>
                  </a:lnTo>
                  <a:lnTo>
                    <a:pt x="1778000" y="2248247"/>
                  </a:lnTo>
                  <a:lnTo>
                    <a:pt x="10198919" y="2248247"/>
                  </a:lnTo>
                  <a:lnTo>
                    <a:pt x="18435943" y="2248247"/>
                  </a:lnTo>
                  <a:lnTo>
                    <a:pt x="18435943" y="0"/>
                  </a:lnTo>
                  <a:close/>
                </a:path>
              </a:pathLst>
            </a:custGeom>
            <a:solidFill>
              <a:srgbClr val="0C234B"/>
            </a:solidFill>
          </p:spPr>
          <p:txBody>
            <a:bodyPr/>
            <a:lstStyle/>
            <a:p>
              <a:endParaRPr lang="en-US"/>
            </a:p>
          </p:txBody>
        </p:sp>
        <p:sp>
          <p:nvSpPr>
            <p:cNvPr id="4" name="Freeform 4"/>
            <p:cNvSpPr/>
            <p:nvPr/>
          </p:nvSpPr>
          <p:spPr>
            <a:xfrm>
              <a:off x="0" y="2248247"/>
              <a:ext cx="18435943" cy="558800"/>
            </a:xfrm>
            <a:custGeom>
              <a:avLst/>
              <a:gdLst/>
              <a:ahLst/>
              <a:cxnLst/>
              <a:rect l="l" t="t" r="r" b="b"/>
              <a:pathLst>
                <a:path w="18435943" h="558800">
                  <a:moveTo>
                    <a:pt x="10198919" y="0"/>
                  </a:moveTo>
                  <a:lnTo>
                    <a:pt x="1778000" y="0"/>
                  </a:lnTo>
                  <a:lnTo>
                    <a:pt x="0" y="0"/>
                  </a:lnTo>
                  <a:lnTo>
                    <a:pt x="0" y="558800"/>
                  </a:lnTo>
                  <a:lnTo>
                    <a:pt x="1778000" y="558800"/>
                  </a:lnTo>
                  <a:lnTo>
                    <a:pt x="10198919" y="558800"/>
                  </a:lnTo>
                  <a:lnTo>
                    <a:pt x="18435943" y="558800"/>
                  </a:lnTo>
                  <a:lnTo>
                    <a:pt x="18435943" y="0"/>
                  </a:lnTo>
                  <a:close/>
                </a:path>
              </a:pathLst>
            </a:custGeom>
            <a:solidFill>
              <a:srgbClr val="FFFFFF"/>
            </a:solidFill>
          </p:spPr>
          <p:txBody>
            <a:bodyPr/>
            <a:lstStyle/>
            <a:p>
              <a:endParaRPr lang="en-US"/>
            </a:p>
          </p:txBody>
        </p:sp>
      </p:grpSp>
      <p:sp>
        <p:nvSpPr>
          <p:cNvPr id="5" name="TextBox 5"/>
          <p:cNvSpPr txBox="1"/>
          <p:nvPr/>
        </p:nvSpPr>
        <p:spPr>
          <a:xfrm>
            <a:off x="83634" y="2162590"/>
            <a:ext cx="8976731" cy="4393767"/>
          </a:xfrm>
          <a:prstGeom prst="rect">
            <a:avLst/>
          </a:prstGeom>
        </p:spPr>
        <p:txBody>
          <a:bodyPr wrap="square" lIns="0" tIns="0" rIns="0" bIns="0" rtlCol="0" anchor="t">
            <a:spAutoFit/>
          </a:bodyPr>
          <a:lstStyle/>
          <a:p>
            <a:pPr marL="501799" lvl="1" indent="-285750">
              <a:lnSpc>
                <a:spcPct val="150000"/>
              </a:lnSpc>
              <a:buFont typeface="Arial" panose="020B0604020202020204" pitchFamily="34" charset="0"/>
              <a:buChar char="•"/>
            </a:pPr>
            <a:r>
              <a:rPr lang="en-US" sz="1600" dirty="0">
                <a:solidFill>
                  <a:srgbClr val="FFFFFF"/>
                </a:solidFill>
                <a:latin typeface="Muli Regular Bold" panose="020B0604020202020204" charset="0"/>
                <a:ea typeface="Open Sans" panose="020B0604020202020204" charset="0"/>
                <a:cs typeface="Open Sans" panose="020B0604020202020204" charset="0"/>
              </a:rPr>
              <a:t>Can I apply if my GPA is under a 2.5?</a:t>
            </a:r>
          </a:p>
          <a:p>
            <a:pPr marL="958999" lvl="2" indent="-285750">
              <a:buFont typeface="Wingdings" pitchFamily="2" charset="2"/>
              <a:buChar char="Ø"/>
            </a:pPr>
            <a:r>
              <a:rPr lang="en-US" sz="1600" dirty="0">
                <a:solidFill>
                  <a:srgbClr val="FFFFFF"/>
                </a:solidFill>
                <a:latin typeface="Muli Regular Bold" panose="020B0604020202020204" charset="0"/>
                <a:ea typeface="Open Sans" panose="020B0604020202020204" charset="0"/>
                <a:cs typeface="Open Sans" panose="020B0604020202020204" charset="0"/>
              </a:rPr>
              <a:t>If your GPA is close to a 2.5 (2.3 or 2.4) you may apply, but you must fill out the optional essay question to explain your low GPA. </a:t>
            </a:r>
          </a:p>
          <a:p>
            <a:pPr marL="958999" lvl="2" indent="-285750">
              <a:buFont typeface="Wingdings" pitchFamily="2" charset="2"/>
              <a:buChar char="Ø"/>
            </a:pPr>
            <a:r>
              <a:rPr lang="en-US" sz="1600" dirty="0">
                <a:solidFill>
                  <a:srgbClr val="FFFFFF"/>
                </a:solidFill>
                <a:latin typeface="Muli Regular Bold" panose="020B0604020202020204" charset="0"/>
                <a:ea typeface="Open Sans" panose="020B0604020202020204" charset="0"/>
                <a:cs typeface="Open Sans" panose="020B0604020202020204" charset="0"/>
              </a:rPr>
              <a:t>If your GPA is lower than the range listed above, your change of major application will not be created by Daniela Tascarella.</a:t>
            </a:r>
          </a:p>
          <a:p>
            <a:pPr marL="501799" lvl="1" indent="-285750">
              <a:lnSpc>
                <a:spcPct val="150000"/>
              </a:lnSpc>
              <a:buFont typeface="Arial" panose="020B0604020202020204" pitchFamily="34" charset="0"/>
              <a:buChar char="•"/>
            </a:pPr>
            <a:r>
              <a:rPr lang="en-US" sz="1600" dirty="0">
                <a:solidFill>
                  <a:srgbClr val="FFFFFF"/>
                </a:solidFill>
                <a:latin typeface="Muli Regular Bold" panose="020B0604020202020204" charset="0"/>
                <a:ea typeface="Open Sans" panose="020B0604020202020204" charset="0"/>
                <a:cs typeface="Open Sans" panose="020B0604020202020204" charset="0"/>
              </a:rPr>
              <a:t> Can I have a recommender that is not a teacher?</a:t>
            </a:r>
          </a:p>
          <a:p>
            <a:pPr marL="958999" lvl="2" indent="-285750">
              <a:buFont typeface="Wingdings" pitchFamily="2" charset="2"/>
              <a:buChar char="Ø"/>
            </a:pPr>
            <a:r>
              <a:rPr lang="en-US" sz="1600" dirty="0">
                <a:solidFill>
                  <a:srgbClr val="FFFFFF"/>
                </a:solidFill>
                <a:latin typeface="Muli Regular Bold" panose="020B0604020202020204" charset="0"/>
                <a:ea typeface="Open Sans" panose="020B0604020202020204" charset="0"/>
                <a:cs typeface="Open Sans" panose="020B0604020202020204" charset="0"/>
              </a:rPr>
              <a:t>Yes, as long as that person is not a family member or friend. You will also need to fill out the optional essay explaining why you are not having a teacher write on your behalf.</a:t>
            </a:r>
          </a:p>
          <a:p>
            <a:pPr marL="501799" lvl="1" indent="-285750">
              <a:lnSpc>
                <a:spcPct val="150000"/>
              </a:lnSpc>
              <a:buFont typeface="Arial" panose="020B0604020202020204" pitchFamily="34" charset="0"/>
              <a:buChar char="•"/>
            </a:pPr>
            <a:r>
              <a:rPr lang="en-US" sz="1600" dirty="0">
                <a:solidFill>
                  <a:srgbClr val="FFFFFF"/>
                </a:solidFill>
                <a:latin typeface="Muli Regular Bold" panose="020B0604020202020204" charset="0"/>
                <a:ea typeface="Open Sans" panose="020B0604020202020204" charset="0"/>
                <a:cs typeface="Open Sans" panose="020B0604020202020204" charset="0"/>
              </a:rPr>
              <a:t>Can I submit a portfolio?</a:t>
            </a:r>
          </a:p>
          <a:p>
            <a:pPr marL="958999" lvl="2" indent="-285750">
              <a:lnSpc>
                <a:spcPct val="150000"/>
              </a:lnSpc>
              <a:buFont typeface="Wingdings" pitchFamily="2" charset="2"/>
              <a:buChar char="Ø"/>
            </a:pPr>
            <a:r>
              <a:rPr lang="en-US" sz="1600" dirty="0">
                <a:solidFill>
                  <a:srgbClr val="FFFFFF"/>
                </a:solidFill>
                <a:latin typeface="Muli Regular Bold" panose="020B0604020202020204" charset="0"/>
                <a:ea typeface="Open Sans" panose="020B0604020202020204" charset="0"/>
                <a:cs typeface="Open Sans" panose="020B0604020202020204" charset="0"/>
              </a:rPr>
              <a:t>No, portfolios are required nor accepted.</a:t>
            </a:r>
          </a:p>
          <a:p>
            <a:pPr marL="501799" lvl="1" indent="-285750">
              <a:lnSpc>
                <a:spcPct val="150000"/>
              </a:lnSpc>
              <a:buFont typeface="Arial" panose="020B0604020202020204" pitchFamily="34" charset="0"/>
              <a:buChar char="•"/>
            </a:pPr>
            <a:r>
              <a:rPr lang="en-US" sz="1600" dirty="0">
                <a:solidFill>
                  <a:srgbClr val="FFFFFF"/>
                </a:solidFill>
                <a:latin typeface="Muli Regular Bold" panose="020B0604020202020204" charset="0"/>
                <a:ea typeface="Open Sans" panose="020B0604020202020204" charset="0"/>
                <a:cs typeface="Open Sans" panose="020B0604020202020204" charset="0"/>
              </a:rPr>
              <a:t>How long will it take to graduate?</a:t>
            </a:r>
          </a:p>
          <a:p>
            <a:pPr marL="958999" lvl="2" indent="-285750">
              <a:buFont typeface="Wingdings" pitchFamily="2" charset="2"/>
              <a:buChar char="Ø"/>
            </a:pPr>
            <a:r>
              <a:rPr lang="en-US" sz="1600" dirty="0">
                <a:solidFill>
                  <a:srgbClr val="FFFFFF"/>
                </a:solidFill>
                <a:latin typeface="Muli Regular Bold" panose="020B0604020202020204" charset="0"/>
                <a:ea typeface="Open Sans" panose="020B0604020202020204" charset="0"/>
                <a:cs typeface="Open Sans" panose="020B0604020202020204" charset="0"/>
              </a:rPr>
              <a:t>You will set up an advising appointment if you are admitted and your advisor will help come up with a plan to get you graduated in four years.</a:t>
            </a:r>
          </a:p>
          <a:p>
            <a:pPr marL="44599" indent="-285750">
              <a:buFont typeface="Arial" panose="020B0604020202020204" pitchFamily="34" charset="0"/>
              <a:buChar char="•"/>
            </a:pPr>
            <a:endParaRPr lang="en-US" sz="1600" dirty="0">
              <a:solidFill>
                <a:srgbClr val="FFFFFF"/>
              </a:solidFill>
              <a:latin typeface="Muli Regular Bold" panose="020B0604020202020204" charset="0"/>
              <a:ea typeface="Open Sans" panose="020B0604020202020204" charset="0"/>
              <a:cs typeface="Open Sans" panose="020B0604020202020204" charset="0"/>
            </a:endParaRPr>
          </a:p>
          <a:p>
            <a:pPr marL="216049" lvl="1">
              <a:lnSpc>
                <a:spcPct val="150000"/>
              </a:lnSpc>
            </a:pPr>
            <a:r>
              <a:rPr lang="en-US" sz="1600" dirty="0">
                <a:solidFill>
                  <a:srgbClr val="FFFFFF"/>
                </a:solidFill>
                <a:latin typeface="Muli Regular Bold" panose="020B0604020202020204" charset="0"/>
                <a:ea typeface="Open Sans" panose="020B0604020202020204" charset="0"/>
                <a:cs typeface="Open Sans" panose="020B0604020202020204" charset="0"/>
              </a:rPr>
              <a:t>	</a:t>
            </a:r>
          </a:p>
        </p:txBody>
      </p:sp>
      <p:sp>
        <p:nvSpPr>
          <p:cNvPr id="10" name="TextBox 10"/>
          <p:cNvSpPr txBox="1"/>
          <p:nvPr/>
        </p:nvSpPr>
        <p:spPr>
          <a:xfrm>
            <a:off x="645319" y="990600"/>
            <a:ext cx="7853364" cy="409536"/>
          </a:xfrm>
          <a:prstGeom prst="rect">
            <a:avLst/>
          </a:prstGeom>
        </p:spPr>
        <p:txBody>
          <a:bodyPr lIns="0" tIns="0" rIns="0" bIns="0" rtlCol="0" anchor="t">
            <a:spAutoFit/>
          </a:bodyPr>
          <a:lstStyle/>
          <a:p>
            <a:pPr algn="ctr">
              <a:lnSpc>
                <a:spcPts val="3413"/>
              </a:lnSpc>
            </a:pPr>
            <a:r>
              <a:rPr lang="en-US" sz="2438" dirty="0">
                <a:solidFill>
                  <a:srgbClr val="FFFFFF"/>
                </a:solidFill>
                <a:latin typeface="Muli Bold"/>
              </a:rPr>
              <a:t>FTV Major Frequently Asked Questions</a:t>
            </a:r>
          </a:p>
        </p:txBody>
      </p:sp>
    </p:spTree>
    <p:extLst>
      <p:ext uri="{BB962C8B-B14F-4D97-AF65-F5344CB8AC3E}">
        <p14:creationId xmlns:p14="http://schemas.microsoft.com/office/powerpoint/2010/main" val="4165509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D061C"/>
        </a:solidFill>
        <a:effectLst/>
      </p:bgPr>
    </p:bg>
    <p:spTree>
      <p:nvGrpSpPr>
        <p:cNvPr id="1" name=""/>
        <p:cNvGrpSpPr/>
        <p:nvPr/>
      </p:nvGrpSpPr>
      <p:grpSpPr>
        <a:xfrm>
          <a:off x="0" y="0"/>
          <a:ext cx="0" cy="0"/>
          <a:chOff x="0" y="0"/>
          <a:chExt cx="0" cy="0"/>
        </a:xfrm>
      </p:grpSpPr>
      <p:grpSp>
        <p:nvGrpSpPr>
          <p:cNvPr id="2" name="Group 2"/>
          <p:cNvGrpSpPr/>
          <p:nvPr/>
        </p:nvGrpSpPr>
        <p:grpSpPr>
          <a:xfrm>
            <a:off x="0" y="524765"/>
            <a:ext cx="9144000" cy="1750742"/>
            <a:chOff x="0" y="0"/>
            <a:chExt cx="18435943" cy="2807047"/>
          </a:xfrm>
        </p:grpSpPr>
        <p:sp>
          <p:nvSpPr>
            <p:cNvPr id="3" name="Freeform 3"/>
            <p:cNvSpPr/>
            <p:nvPr/>
          </p:nvSpPr>
          <p:spPr>
            <a:xfrm>
              <a:off x="0" y="0"/>
              <a:ext cx="18435943" cy="2248247"/>
            </a:xfrm>
            <a:custGeom>
              <a:avLst/>
              <a:gdLst/>
              <a:ahLst/>
              <a:cxnLst/>
              <a:rect l="l" t="t" r="r" b="b"/>
              <a:pathLst>
                <a:path w="18435943" h="2248247">
                  <a:moveTo>
                    <a:pt x="10198919" y="0"/>
                  </a:moveTo>
                  <a:lnTo>
                    <a:pt x="1778000" y="0"/>
                  </a:lnTo>
                  <a:lnTo>
                    <a:pt x="0" y="0"/>
                  </a:lnTo>
                  <a:lnTo>
                    <a:pt x="0" y="2248247"/>
                  </a:lnTo>
                  <a:lnTo>
                    <a:pt x="1778000" y="2248247"/>
                  </a:lnTo>
                  <a:lnTo>
                    <a:pt x="10198919" y="2248247"/>
                  </a:lnTo>
                  <a:lnTo>
                    <a:pt x="18435943" y="2248247"/>
                  </a:lnTo>
                  <a:lnTo>
                    <a:pt x="18435943" y="0"/>
                  </a:lnTo>
                  <a:close/>
                </a:path>
              </a:pathLst>
            </a:custGeom>
            <a:solidFill>
              <a:srgbClr val="0C234B"/>
            </a:solidFill>
          </p:spPr>
          <p:txBody>
            <a:bodyPr/>
            <a:lstStyle/>
            <a:p>
              <a:endParaRPr lang="en-US"/>
            </a:p>
          </p:txBody>
        </p:sp>
        <p:sp>
          <p:nvSpPr>
            <p:cNvPr id="4" name="Freeform 4"/>
            <p:cNvSpPr/>
            <p:nvPr/>
          </p:nvSpPr>
          <p:spPr>
            <a:xfrm>
              <a:off x="0" y="2248247"/>
              <a:ext cx="18435943" cy="558800"/>
            </a:xfrm>
            <a:custGeom>
              <a:avLst/>
              <a:gdLst/>
              <a:ahLst/>
              <a:cxnLst/>
              <a:rect l="l" t="t" r="r" b="b"/>
              <a:pathLst>
                <a:path w="18435943" h="558800">
                  <a:moveTo>
                    <a:pt x="10198919" y="0"/>
                  </a:moveTo>
                  <a:lnTo>
                    <a:pt x="1778000" y="0"/>
                  </a:lnTo>
                  <a:lnTo>
                    <a:pt x="0" y="0"/>
                  </a:lnTo>
                  <a:lnTo>
                    <a:pt x="0" y="558800"/>
                  </a:lnTo>
                  <a:lnTo>
                    <a:pt x="1778000" y="558800"/>
                  </a:lnTo>
                  <a:lnTo>
                    <a:pt x="10198919" y="558800"/>
                  </a:lnTo>
                  <a:lnTo>
                    <a:pt x="18435943" y="558800"/>
                  </a:lnTo>
                  <a:lnTo>
                    <a:pt x="18435943" y="0"/>
                  </a:lnTo>
                  <a:close/>
                </a:path>
              </a:pathLst>
            </a:custGeom>
            <a:solidFill>
              <a:srgbClr val="FFFFFF"/>
            </a:solidFill>
          </p:spPr>
          <p:txBody>
            <a:bodyPr/>
            <a:lstStyle/>
            <a:p>
              <a:endParaRPr lang="en-US"/>
            </a:p>
          </p:txBody>
        </p:sp>
      </p:grpSp>
      <p:sp>
        <p:nvSpPr>
          <p:cNvPr id="5" name="TextBox 5"/>
          <p:cNvSpPr txBox="1"/>
          <p:nvPr/>
        </p:nvSpPr>
        <p:spPr>
          <a:xfrm>
            <a:off x="83634" y="2162590"/>
            <a:ext cx="8976731" cy="4062651"/>
          </a:xfrm>
          <a:prstGeom prst="rect">
            <a:avLst/>
          </a:prstGeom>
        </p:spPr>
        <p:txBody>
          <a:bodyPr wrap="square" lIns="0" tIns="0" rIns="0" bIns="0" rtlCol="0" anchor="t">
            <a:spAutoFit/>
          </a:bodyPr>
          <a:lstStyle/>
          <a:p>
            <a:pPr marL="44599" indent="-285750">
              <a:buFont typeface="Arial" panose="020B0604020202020204" pitchFamily="34" charset="0"/>
              <a:buChar char="•"/>
            </a:pPr>
            <a:endParaRPr lang="en-US" sz="1600" dirty="0">
              <a:solidFill>
                <a:srgbClr val="FFFFFF"/>
              </a:solidFill>
              <a:latin typeface="Muli Regular Bold" panose="020B0604020202020204" charset="0"/>
              <a:ea typeface="Open Sans" panose="020B0604020202020204" charset="0"/>
              <a:cs typeface="Open Sans" panose="020B0604020202020204" charset="0"/>
            </a:endParaRPr>
          </a:p>
          <a:p>
            <a:pPr marL="501799" lvl="1" indent="-285750">
              <a:lnSpc>
                <a:spcPct val="150000"/>
              </a:lnSpc>
              <a:buFont typeface="Arial" panose="020B0604020202020204" pitchFamily="34" charset="0"/>
              <a:buChar char="•"/>
            </a:pPr>
            <a:r>
              <a:rPr lang="en-US" sz="1600" dirty="0">
                <a:solidFill>
                  <a:srgbClr val="FFFFFF"/>
                </a:solidFill>
                <a:latin typeface="Muli Regular Bold" panose="020B0604020202020204" charset="0"/>
                <a:ea typeface="Open Sans" panose="020B0604020202020204" charset="0"/>
                <a:cs typeface="Open Sans" panose="020B0604020202020204" charset="0"/>
              </a:rPr>
              <a:t>What can I minor in?</a:t>
            </a:r>
          </a:p>
          <a:p>
            <a:pPr marL="958999" lvl="2" indent="-285750">
              <a:lnSpc>
                <a:spcPct val="150000"/>
              </a:lnSpc>
              <a:buFont typeface="Wingdings" pitchFamily="2" charset="2"/>
              <a:buChar char="Ø"/>
            </a:pPr>
            <a:r>
              <a:rPr lang="en-US" sz="1600" dirty="0">
                <a:solidFill>
                  <a:srgbClr val="FFFFFF"/>
                </a:solidFill>
                <a:latin typeface="Muli Regular Bold" panose="020B0604020202020204" charset="0"/>
                <a:ea typeface="Open Sans" panose="020B0604020202020204" charset="0"/>
                <a:cs typeface="Open Sans" panose="020B0604020202020204" charset="0"/>
              </a:rPr>
              <a:t>You can minor in anything you would like.</a:t>
            </a:r>
          </a:p>
          <a:p>
            <a:pPr marL="501799" lvl="1" indent="-285750">
              <a:lnSpc>
                <a:spcPct val="150000"/>
              </a:lnSpc>
              <a:buFont typeface="Arial" panose="020B0604020202020204" pitchFamily="34" charset="0"/>
              <a:buChar char="•"/>
            </a:pPr>
            <a:r>
              <a:rPr lang="en-US" sz="1600" dirty="0">
                <a:solidFill>
                  <a:srgbClr val="FFFFFF"/>
                </a:solidFill>
                <a:latin typeface="Muli Regular Bold" panose="020B0604020202020204" charset="0"/>
                <a:ea typeface="Open Sans" panose="020B0604020202020204" charset="0"/>
                <a:cs typeface="Open Sans" panose="020B0604020202020204" charset="0"/>
              </a:rPr>
              <a:t>Can I double major instead of changing my major?</a:t>
            </a:r>
          </a:p>
          <a:p>
            <a:pPr marL="958999" lvl="2" indent="-285750">
              <a:buFont typeface="Wingdings" pitchFamily="2" charset="2"/>
              <a:buChar char="Ø"/>
            </a:pPr>
            <a:r>
              <a:rPr lang="en-US" sz="1600" dirty="0">
                <a:solidFill>
                  <a:srgbClr val="FFFFFF"/>
                </a:solidFill>
                <a:latin typeface="Muli Regular Bold" panose="020B0604020202020204" charset="0"/>
                <a:ea typeface="Open Sans" panose="020B0604020202020204" charset="0"/>
                <a:cs typeface="Open Sans" panose="020B0604020202020204" charset="0"/>
              </a:rPr>
              <a:t>Yes, the change of major form is still the same for double majoring. You will just need to let your advisor know you want to double major instead of change your major at your first appointment.</a:t>
            </a:r>
          </a:p>
          <a:p>
            <a:pPr marL="501799" lvl="1" indent="-285750">
              <a:lnSpc>
                <a:spcPct val="150000"/>
              </a:lnSpc>
              <a:buFont typeface="Arial" panose="020B0604020202020204" pitchFamily="34" charset="0"/>
              <a:buChar char="•"/>
            </a:pPr>
            <a:r>
              <a:rPr lang="en-US" sz="1600" dirty="0">
                <a:solidFill>
                  <a:srgbClr val="FFFFFF"/>
                </a:solidFill>
                <a:latin typeface="Muli Regular Bold" panose="020B0604020202020204" charset="0"/>
                <a:ea typeface="Open Sans" panose="020B0604020202020204" charset="0"/>
                <a:cs typeface="Open Sans" panose="020B0604020202020204" charset="0"/>
              </a:rPr>
              <a:t>Can I re-apply if I am not admitted?</a:t>
            </a:r>
          </a:p>
          <a:p>
            <a:pPr marL="958999" lvl="2" indent="-285750">
              <a:buFont typeface="Wingdings" pitchFamily="2" charset="2"/>
              <a:buChar char="Ø"/>
            </a:pPr>
            <a:r>
              <a:rPr lang="en-US" sz="1600" dirty="0">
                <a:solidFill>
                  <a:srgbClr val="FFFFFF"/>
                </a:solidFill>
                <a:latin typeface="Muli Regular Bold" panose="020B0604020202020204" charset="0"/>
                <a:ea typeface="Open Sans" panose="020B0604020202020204" charset="0"/>
                <a:cs typeface="Open Sans" panose="020B0604020202020204" charset="0"/>
              </a:rPr>
              <a:t>Yes, you can re-apply next semester. You can also get tips from a faculty member to improve your application.</a:t>
            </a:r>
          </a:p>
          <a:p>
            <a:pPr marL="501799" lvl="1" indent="-285750">
              <a:lnSpc>
                <a:spcPct val="150000"/>
              </a:lnSpc>
              <a:buFont typeface="Arial" panose="020B0604020202020204" pitchFamily="34" charset="0"/>
              <a:buChar char="•"/>
            </a:pPr>
            <a:r>
              <a:rPr lang="en-US" sz="1600" dirty="0">
                <a:solidFill>
                  <a:srgbClr val="FFFFFF"/>
                </a:solidFill>
                <a:latin typeface="Muli Regular Bold" panose="020B0604020202020204" charset="0"/>
                <a:ea typeface="Open Sans" panose="020B0604020202020204" charset="0"/>
                <a:cs typeface="Open Sans" panose="020B0604020202020204" charset="0"/>
              </a:rPr>
              <a:t>When will I hear from an advisor about making an appointment?</a:t>
            </a:r>
          </a:p>
          <a:p>
            <a:pPr marL="958999" lvl="2" indent="-285750">
              <a:buFont typeface="Wingdings" pitchFamily="2" charset="2"/>
              <a:buChar char="Ø"/>
            </a:pPr>
            <a:r>
              <a:rPr lang="en-US" sz="1600" dirty="0">
                <a:solidFill>
                  <a:srgbClr val="FFFFFF"/>
                </a:solidFill>
                <a:latin typeface="Muli Regular Bold" panose="020B0604020202020204" charset="0"/>
                <a:ea typeface="Open Sans" panose="020B0604020202020204" charset="0"/>
                <a:cs typeface="Open Sans" panose="020B0604020202020204" charset="0"/>
              </a:rPr>
              <a:t>You will hear from your advisor the week of </a:t>
            </a:r>
            <a:r>
              <a:rPr lang="en-US" sz="1600">
                <a:solidFill>
                  <a:srgbClr val="FFFFFF"/>
                </a:solidFill>
                <a:latin typeface="Muli Regular Bold" panose="020B0604020202020204" charset="0"/>
                <a:ea typeface="Open Sans" panose="020B0604020202020204" charset="0"/>
                <a:cs typeface="Open Sans" panose="020B0604020202020204" charset="0"/>
              </a:rPr>
              <a:t>February 23</a:t>
            </a:r>
            <a:r>
              <a:rPr lang="en-US" sz="1600" baseline="30000">
                <a:solidFill>
                  <a:srgbClr val="FFFFFF"/>
                </a:solidFill>
                <a:latin typeface="Muli Regular Bold" panose="020B0604020202020204" charset="0"/>
                <a:ea typeface="Open Sans" panose="020B0604020202020204" charset="0"/>
                <a:cs typeface="Open Sans" panose="020B0604020202020204" charset="0"/>
              </a:rPr>
              <a:t>rd</a:t>
            </a:r>
            <a:r>
              <a:rPr lang="en-US" sz="1600">
                <a:solidFill>
                  <a:srgbClr val="FFFFFF"/>
                </a:solidFill>
                <a:latin typeface="Muli Regular Bold" panose="020B0604020202020204" charset="0"/>
                <a:ea typeface="Open Sans" panose="020B0604020202020204" charset="0"/>
                <a:cs typeface="Open Sans" panose="020B0604020202020204" charset="0"/>
              </a:rPr>
              <a:t> </a:t>
            </a:r>
            <a:r>
              <a:rPr lang="en-US" sz="1600" dirty="0">
                <a:solidFill>
                  <a:srgbClr val="FFFFFF"/>
                </a:solidFill>
                <a:latin typeface="Muli Regular Bold" panose="020B0604020202020204" charset="0"/>
                <a:ea typeface="Open Sans" panose="020B0604020202020204" charset="0"/>
                <a:cs typeface="Open Sans" panose="020B0604020202020204" charset="0"/>
              </a:rPr>
              <a:t>or the week of </a:t>
            </a:r>
            <a:r>
              <a:rPr lang="en-US" sz="1600">
                <a:solidFill>
                  <a:srgbClr val="FFFFFF"/>
                </a:solidFill>
                <a:latin typeface="Muli Regular Bold" panose="020B0604020202020204" charset="0"/>
                <a:ea typeface="Open Sans" panose="020B0604020202020204" charset="0"/>
                <a:cs typeface="Open Sans" panose="020B0604020202020204" charset="0"/>
              </a:rPr>
              <a:t>March 2</a:t>
            </a:r>
            <a:r>
              <a:rPr lang="en-US" sz="1600" baseline="30000">
                <a:solidFill>
                  <a:srgbClr val="FFFFFF"/>
                </a:solidFill>
                <a:latin typeface="Muli Regular Bold" panose="020B0604020202020204" charset="0"/>
                <a:ea typeface="Open Sans" panose="020B0604020202020204" charset="0"/>
                <a:cs typeface="Open Sans" panose="020B0604020202020204" charset="0"/>
              </a:rPr>
              <a:t>nd</a:t>
            </a:r>
            <a:r>
              <a:rPr lang="en-US" sz="1600">
                <a:solidFill>
                  <a:srgbClr val="FFFFFF"/>
                </a:solidFill>
                <a:latin typeface="Muli Regular Bold" panose="020B0604020202020204" charset="0"/>
                <a:ea typeface="Open Sans" panose="020B0604020202020204" charset="0"/>
                <a:cs typeface="Open Sans" panose="020B0604020202020204" charset="0"/>
              </a:rPr>
              <a:t>. </a:t>
            </a:r>
            <a:r>
              <a:rPr lang="en-US" sz="1600" dirty="0">
                <a:solidFill>
                  <a:srgbClr val="FFFFFF"/>
                </a:solidFill>
                <a:latin typeface="Muli Regular Bold" panose="020B0604020202020204" charset="0"/>
                <a:ea typeface="Open Sans" panose="020B0604020202020204" charset="0"/>
                <a:cs typeface="Open Sans" panose="020B0604020202020204" charset="0"/>
              </a:rPr>
              <a:t>Please don’t contact them prior. You will meet on time for summer and fall registration.</a:t>
            </a:r>
          </a:p>
          <a:p>
            <a:pPr marL="673249" lvl="2"/>
            <a:endParaRPr lang="en-US" sz="1600" dirty="0">
              <a:solidFill>
                <a:srgbClr val="FFFFFF"/>
              </a:solidFill>
              <a:latin typeface="Muli Regular Bold" panose="020B0604020202020204" charset="0"/>
              <a:ea typeface="Open Sans" panose="020B0604020202020204" charset="0"/>
              <a:cs typeface="Open Sans" panose="020B0604020202020204" charset="0"/>
            </a:endParaRPr>
          </a:p>
          <a:p>
            <a:pPr marL="501799" lvl="1" indent="-285750">
              <a:buFont typeface="Arial" panose="020B0604020202020204" pitchFamily="34" charset="0"/>
              <a:buChar char="•"/>
            </a:pPr>
            <a:r>
              <a:rPr lang="en-US" sz="1600" dirty="0">
                <a:solidFill>
                  <a:srgbClr val="FFFFFF"/>
                </a:solidFill>
                <a:latin typeface="Muli Regular Bold" panose="020B0604020202020204" charset="0"/>
                <a:ea typeface="Open Sans" panose="020B0604020202020204" charset="0"/>
                <a:cs typeface="Open Sans" panose="020B0604020202020204" charset="0"/>
              </a:rPr>
              <a:t>For all other questions please email Daniela Tascarella at danielat1@arizona.edu.</a:t>
            </a:r>
          </a:p>
        </p:txBody>
      </p:sp>
      <p:sp>
        <p:nvSpPr>
          <p:cNvPr id="10" name="TextBox 10"/>
          <p:cNvSpPr txBox="1"/>
          <p:nvPr/>
        </p:nvSpPr>
        <p:spPr>
          <a:xfrm>
            <a:off x="645319" y="990600"/>
            <a:ext cx="7853364" cy="409536"/>
          </a:xfrm>
          <a:prstGeom prst="rect">
            <a:avLst/>
          </a:prstGeom>
        </p:spPr>
        <p:txBody>
          <a:bodyPr lIns="0" tIns="0" rIns="0" bIns="0" rtlCol="0" anchor="t">
            <a:spAutoFit/>
          </a:bodyPr>
          <a:lstStyle/>
          <a:p>
            <a:pPr algn="ctr">
              <a:lnSpc>
                <a:spcPts val="3413"/>
              </a:lnSpc>
            </a:pPr>
            <a:r>
              <a:rPr lang="en-US" sz="2438" dirty="0">
                <a:solidFill>
                  <a:srgbClr val="FFFFFF"/>
                </a:solidFill>
                <a:latin typeface="Muli Bold"/>
              </a:rPr>
              <a:t>FTV Major Frequently Asked Questions Continued</a:t>
            </a:r>
          </a:p>
        </p:txBody>
      </p:sp>
    </p:spTree>
    <p:extLst>
      <p:ext uri="{BB962C8B-B14F-4D97-AF65-F5344CB8AC3E}">
        <p14:creationId xmlns:p14="http://schemas.microsoft.com/office/powerpoint/2010/main" val="1789328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descr="Image">
            <a:extLst>
              <a:ext uri="{FF2B5EF4-FFF2-40B4-BE49-F238E27FC236}">
                <a16:creationId xmlns:a16="http://schemas.microsoft.com/office/drawing/2014/main" id="{2C37356B-E94F-8144-AB90-E665D815E66F}"/>
              </a:ext>
            </a:extLst>
          </p:cNvPr>
          <p:cNvPicPr>
            <a:picLocks noChangeAspect="1"/>
          </p:cNvPicPr>
          <p:nvPr/>
        </p:nvPicPr>
        <p:blipFill>
          <a:blip r:embed="rId3"/>
          <a:stretch>
            <a:fillRect/>
          </a:stretch>
        </p:blipFill>
        <p:spPr>
          <a:xfrm>
            <a:off x="0" y="14821"/>
            <a:ext cx="9144000" cy="6843180"/>
          </a:xfrm>
          <a:prstGeom prst="rect">
            <a:avLst/>
          </a:prstGeom>
          <a:ln w="12700">
            <a:miter lim="400000"/>
          </a:ln>
        </p:spPr>
      </p:pic>
      <p:pic>
        <p:nvPicPr>
          <p:cNvPr id="13" name="Image" descr="Image">
            <a:extLst>
              <a:ext uri="{FF2B5EF4-FFF2-40B4-BE49-F238E27FC236}">
                <a16:creationId xmlns:a16="http://schemas.microsoft.com/office/drawing/2014/main" id="{4F40069D-2DE2-1145-9D99-B151B18BB696}"/>
              </a:ext>
            </a:extLst>
          </p:cNvPr>
          <p:cNvPicPr>
            <a:picLocks noChangeAspect="1"/>
          </p:cNvPicPr>
          <p:nvPr/>
        </p:nvPicPr>
        <p:blipFill>
          <a:blip r:embed="rId4"/>
          <a:stretch>
            <a:fillRect/>
          </a:stretch>
        </p:blipFill>
        <p:spPr>
          <a:xfrm>
            <a:off x="13710751" y="9261641"/>
            <a:ext cx="6110233" cy="905391"/>
          </a:xfrm>
          <a:prstGeom prst="rect">
            <a:avLst/>
          </a:prstGeom>
          <a:ln w="12700">
            <a:miter lim="400000"/>
          </a:ln>
        </p:spPr>
      </p:pic>
      <p:pic>
        <p:nvPicPr>
          <p:cNvPr id="7" name="Picture 6">
            <a:extLst>
              <a:ext uri="{FF2B5EF4-FFF2-40B4-BE49-F238E27FC236}">
                <a16:creationId xmlns:a16="http://schemas.microsoft.com/office/drawing/2014/main" id="{7A917AB8-79CF-9843-941E-7F380265BDBE}"/>
              </a:ext>
            </a:extLst>
          </p:cNvPr>
          <p:cNvPicPr>
            <a:picLocks noChangeAspect="1"/>
          </p:cNvPicPr>
          <p:nvPr/>
        </p:nvPicPr>
        <p:blipFill>
          <a:blip r:embed="rId5"/>
          <a:stretch>
            <a:fillRect/>
          </a:stretch>
        </p:blipFill>
        <p:spPr>
          <a:xfrm>
            <a:off x="1513297" y="2314937"/>
            <a:ext cx="6010413" cy="2761541"/>
          </a:xfrm>
          <a:prstGeom prst="rect">
            <a:avLst/>
          </a:prstGeom>
        </p:spPr>
      </p:pic>
      <p:pic>
        <p:nvPicPr>
          <p:cNvPr id="8" name="Picture 7">
            <a:extLst>
              <a:ext uri="{FF2B5EF4-FFF2-40B4-BE49-F238E27FC236}">
                <a16:creationId xmlns:a16="http://schemas.microsoft.com/office/drawing/2014/main" id="{C47B4E60-0823-AA40-9D96-1DD781A687AF}"/>
              </a:ext>
            </a:extLst>
          </p:cNvPr>
          <p:cNvPicPr>
            <a:picLocks noChangeAspect="1"/>
          </p:cNvPicPr>
          <p:nvPr/>
        </p:nvPicPr>
        <p:blipFill>
          <a:blip r:embed="rId6"/>
          <a:stretch>
            <a:fillRect/>
          </a:stretch>
        </p:blipFill>
        <p:spPr>
          <a:xfrm>
            <a:off x="702096" y="-921967"/>
            <a:ext cx="7520811" cy="9636039"/>
          </a:xfrm>
          <a:prstGeom prst="rect">
            <a:avLst/>
          </a:prstGeom>
        </p:spPr>
      </p:pic>
    </p:spTree>
    <p:extLst>
      <p:ext uri="{BB962C8B-B14F-4D97-AF65-F5344CB8AC3E}">
        <p14:creationId xmlns:p14="http://schemas.microsoft.com/office/powerpoint/2010/main" val="2412212199"/>
      </p:ext>
    </p:extLst>
  </p:cSld>
  <p:clrMapOvr>
    <a:masterClrMapping/>
  </p:clrMapOvr>
  <mc:AlternateContent xmlns:mc="http://schemas.openxmlformats.org/markup-compatibility/2006" xmlns:p14="http://schemas.microsoft.com/office/powerpoint/2010/main">
    <mc:Choice Requires="p14">
      <p:transition spd="slow" p14:dur="2000" advTm="8457"/>
    </mc:Choice>
    <mc:Fallback xmlns="">
      <p:transition spd="slow" advTm="845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D061C"/>
        </a:solidFill>
        <a:effectLst/>
      </p:bgPr>
    </p:bg>
    <p:spTree>
      <p:nvGrpSpPr>
        <p:cNvPr id="1" name=""/>
        <p:cNvGrpSpPr/>
        <p:nvPr/>
      </p:nvGrpSpPr>
      <p:grpSpPr>
        <a:xfrm>
          <a:off x="0" y="0"/>
          <a:ext cx="0" cy="0"/>
          <a:chOff x="0" y="0"/>
          <a:chExt cx="0" cy="0"/>
        </a:xfrm>
      </p:grpSpPr>
      <p:sp>
        <p:nvSpPr>
          <p:cNvPr id="2" name="AutoShape 2"/>
          <p:cNvSpPr/>
          <p:nvPr/>
        </p:nvSpPr>
        <p:spPr>
          <a:xfrm>
            <a:off x="-82995" y="873653"/>
            <a:ext cx="9226995" cy="5143500"/>
          </a:xfrm>
          <a:prstGeom prst="rect">
            <a:avLst/>
          </a:prstGeom>
          <a:solidFill>
            <a:srgbClr val="AB0520"/>
          </a:solidFill>
        </p:spPr>
        <p:txBody>
          <a:bodyPr/>
          <a:lstStyle/>
          <a:p>
            <a:endParaRPr lang="en-US"/>
          </a:p>
        </p:txBody>
      </p:sp>
      <p:grpSp>
        <p:nvGrpSpPr>
          <p:cNvPr id="3" name="Group 3"/>
          <p:cNvGrpSpPr/>
          <p:nvPr/>
        </p:nvGrpSpPr>
        <p:grpSpPr>
          <a:xfrm>
            <a:off x="-82995" y="857250"/>
            <a:ext cx="9226995" cy="1392261"/>
            <a:chOff x="0" y="0"/>
            <a:chExt cx="18435943" cy="2807047"/>
          </a:xfrm>
        </p:grpSpPr>
        <p:sp>
          <p:nvSpPr>
            <p:cNvPr id="4" name="Freeform 4"/>
            <p:cNvSpPr/>
            <p:nvPr/>
          </p:nvSpPr>
          <p:spPr>
            <a:xfrm>
              <a:off x="0" y="0"/>
              <a:ext cx="18435943" cy="2248247"/>
            </a:xfrm>
            <a:custGeom>
              <a:avLst/>
              <a:gdLst/>
              <a:ahLst/>
              <a:cxnLst/>
              <a:rect l="l" t="t" r="r" b="b"/>
              <a:pathLst>
                <a:path w="18435943" h="2248247">
                  <a:moveTo>
                    <a:pt x="10198919" y="0"/>
                  </a:moveTo>
                  <a:lnTo>
                    <a:pt x="1778000" y="0"/>
                  </a:lnTo>
                  <a:lnTo>
                    <a:pt x="0" y="0"/>
                  </a:lnTo>
                  <a:lnTo>
                    <a:pt x="0" y="2248247"/>
                  </a:lnTo>
                  <a:lnTo>
                    <a:pt x="1778000" y="2248247"/>
                  </a:lnTo>
                  <a:lnTo>
                    <a:pt x="10198919" y="2248247"/>
                  </a:lnTo>
                  <a:lnTo>
                    <a:pt x="18435943" y="2248247"/>
                  </a:lnTo>
                  <a:lnTo>
                    <a:pt x="18435943" y="0"/>
                  </a:lnTo>
                  <a:close/>
                </a:path>
              </a:pathLst>
            </a:custGeom>
            <a:solidFill>
              <a:srgbClr val="0C234B"/>
            </a:solidFill>
          </p:spPr>
          <p:txBody>
            <a:bodyPr/>
            <a:lstStyle/>
            <a:p>
              <a:endParaRPr lang="en-US"/>
            </a:p>
          </p:txBody>
        </p:sp>
        <p:sp>
          <p:nvSpPr>
            <p:cNvPr id="5" name="Freeform 5"/>
            <p:cNvSpPr/>
            <p:nvPr/>
          </p:nvSpPr>
          <p:spPr>
            <a:xfrm>
              <a:off x="0" y="2248247"/>
              <a:ext cx="18435943" cy="558800"/>
            </a:xfrm>
            <a:custGeom>
              <a:avLst/>
              <a:gdLst/>
              <a:ahLst/>
              <a:cxnLst/>
              <a:rect l="l" t="t" r="r" b="b"/>
              <a:pathLst>
                <a:path w="18435943" h="558800">
                  <a:moveTo>
                    <a:pt x="10198919" y="0"/>
                  </a:moveTo>
                  <a:lnTo>
                    <a:pt x="1778000" y="0"/>
                  </a:lnTo>
                  <a:lnTo>
                    <a:pt x="0" y="0"/>
                  </a:lnTo>
                  <a:lnTo>
                    <a:pt x="0" y="558800"/>
                  </a:lnTo>
                  <a:lnTo>
                    <a:pt x="1778000" y="558800"/>
                  </a:lnTo>
                  <a:lnTo>
                    <a:pt x="10198919" y="558800"/>
                  </a:lnTo>
                  <a:lnTo>
                    <a:pt x="18435943" y="558800"/>
                  </a:lnTo>
                  <a:lnTo>
                    <a:pt x="18435943" y="0"/>
                  </a:lnTo>
                  <a:close/>
                </a:path>
              </a:pathLst>
            </a:custGeom>
            <a:solidFill>
              <a:srgbClr val="FFFFFF"/>
            </a:solidFill>
          </p:spPr>
          <p:txBody>
            <a:bodyPr/>
            <a:lstStyle/>
            <a:p>
              <a:endParaRPr lang="en-US"/>
            </a:p>
          </p:txBody>
        </p:sp>
      </p:grpSp>
      <p:sp>
        <p:nvSpPr>
          <p:cNvPr id="6" name="TextBox 6"/>
          <p:cNvSpPr txBox="1"/>
          <p:nvPr/>
        </p:nvSpPr>
        <p:spPr>
          <a:xfrm>
            <a:off x="2476500" y="2569791"/>
            <a:ext cx="3843744" cy="842475"/>
          </a:xfrm>
          <a:prstGeom prst="rect">
            <a:avLst/>
          </a:prstGeom>
        </p:spPr>
        <p:txBody>
          <a:bodyPr lIns="0" tIns="0" rIns="0" bIns="0" rtlCol="0" anchor="t">
            <a:spAutoFit/>
          </a:bodyPr>
          <a:lstStyle/>
          <a:p>
            <a:pPr algn="ctr">
              <a:lnSpc>
                <a:spcPts val="3360"/>
              </a:lnSpc>
            </a:pPr>
            <a:r>
              <a:rPr lang="en-US" sz="2400" dirty="0">
                <a:solidFill>
                  <a:srgbClr val="FFFFFF"/>
                </a:solidFill>
                <a:latin typeface="Open Sans Bold"/>
              </a:rPr>
              <a:t>Jessica Maerz</a:t>
            </a:r>
          </a:p>
          <a:p>
            <a:pPr algn="ctr">
              <a:lnSpc>
                <a:spcPts val="3360"/>
              </a:lnSpc>
              <a:spcBef>
                <a:spcPct val="0"/>
              </a:spcBef>
            </a:pPr>
            <a:r>
              <a:rPr lang="en-US" sz="2400" dirty="0">
                <a:solidFill>
                  <a:srgbClr val="FFFFFF"/>
                </a:solidFill>
                <a:latin typeface="Open Sans"/>
              </a:rPr>
              <a:t> Academic Advisor</a:t>
            </a:r>
          </a:p>
        </p:txBody>
      </p:sp>
      <p:sp>
        <p:nvSpPr>
          <p:cNvPr id="9" name="TextBox 9"/>
          <p:cNvSpPr txBox="1"/>
          <p:nvPr/>
        </p:nvSpPr>
        <p:spPr>
          <a:xfrm>
            <a:off x="2130980" y="1066165"/>
            <a:ext cx="4799046" cy="526298"/>
          </a:xfrm>
          <a:prstGeom prst="rect">
            <a:avLst/>
          </a:prstGeom>
        </p:spPr>
        <p:txBody>
          <a:bodyPr lIns="0" tIns="0" rIns="0" bIns="0" rtlCol="0" anchor="t">
            <a:spAutoFit/>
          </a:bodyPr>
          <a:lstStyle/>
          <a:p>
            <a:pPr algn="ctr">
              <a:lnSpc>
                <a:spcPts val="4480"/>
              </a:lnSpc>
              <a:spcBef>
                <a:spcPct val="0"/>
              </a:spcBef>
            </a:pPr>
            <a:r>
              <a:rPr lang="en-US" sz="3200">
                <a:solidFill>
                  <a:srgbClr val="FFFFFF"/>
                </a:solidFill>
                <a:latin typeface="Muli Regular Bold"/>
              </a:rPr>
              <a:t>Welcome!</a:t>
            </a:r>
          </a:p>
        </p:txBody>
      </p:sp>
      <p:sp>
        <p:nvSpPr>
          <p:cNvPr id="10" name="TextBox 10"/>
          <p:cNvSpPr txBox="1"/>
          <p:nvPr/>
        </p:nvSpPr>
        <p:spPr>
          <a:xfrm>
            <a:off x="2895600" y="3637915"/>
            <a:ext cx="3144564" cy="842475"/>
          </a:xfrm>
          <a:prstGeom prst="rect">
            <a:avLst/>
          </a:prstGeom>
        </p:spPr>
        <p:txBody>
          <a:bodyPr lIns="0" tIns="0" rIns="0" bIns="0" rtlCol="0" anchor="t">
            <a:spAutoFit/>
          </a:bodyPr>
          <a:lstStyle/>
          <a:p>
            <a:pPr algn="ctr">
              <a:lnSpc>
                <a:spcPts val="3360"/>
              </a:lnSpc>
              <a:spcBef>
                <a:spcPct val="0"/>
              </a:spcBef>
            </a:pPr>
            <a:r>
              <a:rPr lang="en-US" sz="2400" b="1" dirty="0">
                <a:solidFill>
                  <a:srgbClr val="FFFDFB"/>
                </a:solidFill>
                <a:latin typeface="Open Sans Bold" panose="020B0806030504020204" pitchFamily="34" charset="0"/>
                <a:ea typeface="Open Sans Bold" panose="020B0806030504020204" pitchFamily="34" charset="0"/>
                <a:cs typeface="Open Sans Bold" panose="020B0806030504020204" pitchFamily="34" charset="0"/>
              </a:rPr>
              <a:t>Hannah Meyer</a:t>
            </a:r>
          </a:p>
          <a:p>
            <a:pPr algn="ctr">
              <a:lnSpc>
                <a:spcPts val="3360"/>
              </a:lnSpc>
              <a:spcBef>
                <a:spcPct val="0"/>
              </a:spcBef>
            </a:pPr>
            <a:r>
              <a:rPr lang="en-US" sz="2400" dirty="0">
                <a:solidFill>
                  <a:srgbClr val="FFFDFB"/>
                </a:solidFill>
                <a:latin typeface="Open Sans" panose="020B0604020202020204" charset="0"/>
                <a:ea typeface="Open Sans" panose="020B0604020202020204" charset="0"/>
                <a:cs typeface="Open Sans" panose="020B0604020202020204" charset="0"/>
              </a:rPr>
              <a:t>Academic</a:t>
            </a:r>
            <a:r>
              <a:rPr lang="en-US" sz="2400" dirty="0">
                <a:solidFill>
                  <a:srgbClr val="FFFDFB"/>
                </a:solidFill>
                <a:latin typeface="Open Sans Light" panose="020B0604020202020204" charset="0"/>
                <a:ea typeface="Open Sans Light" panose="020B0604020202020204" charset="0"/>
                <a:cs typeface="Open Sans Light" panose="020B0604020202020204" charset="0"/>
              </a:rPr>
              <a:t> </a:t>
            </a:r>
            <a:r>
              <a:rPr lang="en-US" sz="2400" dirty="0">
                <a:solidFill>
                  <a:srgbClr val="FFFDFB"/>
                </a:solidFill>
                <a:latin typeface="Open Sans" panose="020B0604020202020204" charset="0"/>
                <a:ea typeface="Open Sans" panose="020B0604020202020204" charset="0"/>
                <a:cs typeface="Open Sans" panose="020B0604020202020204" charset="0"/>
              </a:rPr>
              <a:t>Advisor</a:t>
            </a:r>
            <a:r>
              <a:rPr lang="en-US" sz="2400" dirty="0">
                <a:solidFill>
                  <a:srgbClr val="FFFDFB"/>
                </a:solidFill>
                <a:latin typeface="Open Sans Light" panose="020B0604020202020204" charset="0"/>
                <a:ea typeface="Open Sans Light" panose="020B0604020202020204" charset="0"/>
                <a:cs typeface="Open Sans Light" panose="020B0604020202020204" charset="0"/>
              </a:rPr>
              <a:t> </a:t>
            </a:r>
          </a:p>
        </p:txBody>
      </p:sp>
      <p:sp>
        <p:nvSpPr>
          <p:cNvPr id="11" name="TextBox 10">
            <a:extLst>
              <a:ext uri="{FF2B5EF4-FFF2-40B4-BE49-F238E27FC236}">
                <a16:creationId xmlns:a16="http://schemas.microsoft.com/office/drawing/2014/main" id="{4D3A2C50-DA3C-4396-A5AF-4D1B25F227DC}"/>
              </a:ext>
            </a:extLst>
          </p:cNvPr>
          <p:cNvSpPr txBox="1"/>
          <p:nvPr/>
        </p:nvSpPr>
        <p:spPr>
          <a:xfrm>
            <a:off x="2226672" y="4800600"/>
            <a:ext cx="4343400" cy="842475"/>
          </a:xfrm>
          <a:prstGeom prst="rect">
            <a:avLst/>
          </a:prstGeom>
        </p:spPr>
        <p:txBody>
          <a:bodyPr wrap="square" lIns="0" tIns="0" rIns="0" bIns="0" rtlCol="0" anchor="t">
            <a:spAutoFit/>
          </a:bodyPr>
          <a:lstStyle/>
          <a:p>
            <a:pPr algn="ctr">
              <a:lnSpc>
                <a:spcPts val="3360"/>
              </a:lnSpc>
              <a:spcBef>
                <a:spcPct val="0"/>
              </a:spcBef>
            </a:pPr>
            <a:r>
              <a:rPr lang="en-US" sz="2400" b="1" dirty="0">
                <a:solidFill>
                  <a:srgbClr val="FFFDFB"/>
                </a:solidFill>
                <a:latin typeface="Open Sans Bold" panose="020B0806030504020204" pitchFamily="34" charset="0"/>
                <a:ea typeface="Open Sans Bold" panose="020B0806030504020204" pitchFamily="34" charset="0"/>
                <a:cs typeface="Open Sans Bold" panose="020B0806030504020204" pitchFamily="34" charset="0"/>
              </a:rPr>
              <a:t>Daniela Tascarella</a:t>
            </a:r>
          </a:p>
          <a:p>
            <a:pPr algn="ctr">
              <a:lnSpc>
                <a:spcPts val="3360"/>
              </a:lnSpc>
              <a:spcBef>
                <a:spcPct val="0"/>
              </a:spcBef>
            </a:pPr>
            <a:r>
              <a:rPr lang="en-US" sz="2400" dirty="0">
                <a:solidFill>
                  <a:srgbClr val="FFFDFB"/>
                </a:solidFill>
                <a:latin typeface="Open Sans" panose="020B0604020202020204" charset="0"/>
                <a:ea typeface="Open Sans" panose="020B0604020202020204" charset="0"/>
                <a:cs typeface="Open Sans" panose="020B0604020202020204" charset="0"/>
              </a:rPr>
              <a:t>Student Academic Specialist </a:t>
            </a:r>
            <a:endParaRPr lang="en-US" sz="2400" dirty="0">
              <a:solidFill>
                <a:srgbClr val="FFFDFB"/>
              </a:solidFill>
              <a:latin typeface="Open Sans Light" panose="020B0604020202020204" charset="0"/>
              <a:ea typeface="Open Sans Light" panose="020B0604020202020204" charset="0"/>
              <a:cs typeface="Open Sans Light" panose="020B060402020202020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D061C"/>
        </a:solidFill>
        <a:effectLst/>
      </p:bgPr>
    </p:bg>
    <p:spTree>
      <p:nvGrpSpPr>
        <p:cNvPr id="1" name=""/>
        <p:cNvGrpSpPr/>
        <p:nvPr/>
      </p:nvGrpSpPr>
      <p:grpSpPr>
        <a:xfrm>
          <a:off x="0" y="0"/>
          <a:ext cx="0" cy="0"/>
          <a:chOff x="0" y="0"/>
          <a:chExt cx="0" cy="0"/>
        </a:xfrm>
      </p:grpSpPr>
      <p:sp>
        <p:nvSpPr>
          <p:cNvPr id="2" name="AutoShape 2"/>
          <p:cNvSpPr/>
          <p:nvPr/>
        </p:nvSpPr>
        <p:spPr>
          <a:xfrm>
            <a:off x="0" y="857250"/>
            <a:ext cx="5284613" cy="5143500"/>
          </a:xfrm>
          <a:prstGeom prst="rect">
            <a:avLst/>
          </a:prstGeom>
          <a:solidFill>
            <a:srgbClr val="0C234B"/>
          </a:solidFill>
        </p:spPr>
        <p:txBody>
          <a:bodyPr/>
          <a:lstStyle/>
          <a:p>
            <a:endParaRPr lang="en-US"/>
          </a:p>
        </p:txBody>
      </p:sp>
      <p:pic>
        <p:nvPicPr>
          <p:cNvPr id="3" name="Picture 3"/>
          <p:cNvPicPr>
            <a:picLocks noChangeAspect="1"/>
          </p:cNvPicPr>
          <p:nvPr/>
        </p:nvPicPr>
        <p:blipFill>
          <a:blip r:embed="rId2"/>
          <a:srcRect l="495" r="6895"/>
          <a:stretch>
            <a:fillRect/>
          </a:stretch>
        </p:blipFill>
        <p:spPr>
          <a:xfrm>
            <a:off x="5284613" y="2048550"/>
            <a:ext cx="3859388" cy="2760902"/>
          </a:xfrm>
          <a:prstGeom prst="rect">
            <a:avLst/>
          </a:prstGeom>
        </p:spPr>
      </p:pic>
      <p:pic>
        <p:nvPicPr>
          <p:cNvPr id="4" name="Picture 4"/>
          <p:cNvPicPr>
            <a:picLocks noChangeAspect="1"/>
          </p:cNvPicPr>
          <p:nvPr/>
        </p:nvPicPr>
        <p:blipFill>
          <a:blip r:embed="rId3"/>
          <a:srcRect b="54108"/>
          <a:stretch>
            <a:fillRect/>
          </a:stretch>
        </p:blipFill>
        <p:spPr>
          <a:xfrm rot="5400000">
            <a:off x="4954193" y="3237753"/>
            <a:ext cx="877346" cy="382495"/>
          </a:xfrm>
          <a:prstGeom prst="rect">
            <a:avLst/>
          </a:prstGeom>
        </p:spPr>
      </p:pic>
      <p:grpSp>
        <p:nvGrpSpPr>
          <p:cNvPr id="5" name="Group 5"/>
          <p:cNvGrpSpPr/>
          <p:nvPr/>
        </p:nvGrpSpPr>
        <p:grpSpPr>
          <a:xfrm>
            <a:off x="-82995" y="857250"/>
            <a:ext cx="5367607" cy="1121104"/>
            <a:chOff x="0" y="0"/>
            <a:chExt cx="10822058" cy="2260347"/>
          </a:xfrm>
        </p:grpSpPr>
        <p:sp>
          <p:nvSpPr>
            <p:cNvPr id="6" name="Freeform 6"/>
            <p:cNvSpPr/>
            <p:nvPr/>
          </p:nvSpPr>
          <p:spPr>
            <a:xfrm>
              <a:off x="0" y="0"/>
              <a:ext cx="10822058" cy="1701547"/>
            </a:xfrm>
            <a:custGeom>
              <a:avLst/>
              <a:gdLst/>
              <a:ahLst/>
              <a:cxnLst/>
              <a:rect l="l" t="t" r="r" b="b"/>
              <a:pathLst>
                <a:path w="10822058" h="1701547">
                  <a:moveTo>
                    <a:pt x="6654081" y="0"/>
                  </a:moveTo>
                  <a:lnTo>
                    <a:pt x="1778000" y="0"/>
                  </a:lnTo>
                  <a:lnTo>
                    <a:pt x="0" y="0"/>
                  </a:lnTo>
                  <a:lnTo>
                    <a:pt x="0" y="1701547"/>
                  </a:lnTo>
                  <a:lnTo>
                    <a:pt x="1778000" y="1701547"/>
                  </a:lnTo>
                  <a:lnTo>
                    <a:pt x="6654081" y="1701547"/>
                  </a:lnTo>
                  <a:lnTo>
                    <a:pt x="10822058" y="1701547"/>
                  </a:lnTo>
                  <a:lnTo>
                    <a:pt x="10822058" y="0"/>
                  </a:lnTo>
                  <a:close/>
                </a:path>
              </a:pathLst>
            </a:custGeom>
            <a:solidFill>
              <a:srgbClr val="AB0520"/>
            </a:solidFill>
          </p:spPr>
          <p:txBody>
            <a:bodyPr/>
            <a:lstStyle/>
            <a:p>
              <a:endParaRPr lang="en-US"/>
            </a:p>
          </p:txBody>
        </p:sp>
        <p:sp>
          <p:nvSpPr>
            <p:cNvPr id="7" name="Freeform 7"/>
            <p:cNvSpPr/>
            <p:nvPr/>
          </p:nvSpPr>
          <p:spPr>
            <a:xfrm>
              <a:off x="0" y="1701547"/>
              <a:ext cx="10822058" cy="558800"/>
            </a:xfrm>
            <a:custGeom>
              <a:avLst/>
              <a:gdLst/>
              <a:ahLst/>
              <a:cxnLst/>
              <a:rect l="l" t="t" r="r" b="b"/>
              <a:pathLst>
                <a:path w="10822058" h="558800">
                  <a:moveTo>
                    <a:pt x="6654081" y="0"/>
                  </a:moveTo>
                  <a:lnTo>
                    <a:pt x="1778000" y="0"/>
                  </a:lnTo>
                  <a:lnTo>
                    <a:pt x="0" y="0"/>
                  </a:lnTo>
                  <a:lnTo>
                    <a:pt x="0" y="558800"/>
                  </a:lnTo>
                  <a:lnTo>
                    <a:pt x="1778000" y="558800"/>
                  </a:lnTo>
                  <a:lnTo>
                    <a:pt x="6654081" y="558800"/>
                  </a:lnTo>
                  <a:lnTo>
                    <a:pt x="10822058" y="558800"/>
                  </a:lnTo>
                  <a:lnTo>
                    <a:pt x="10822058" y="0"/>
                  </a:lnTo>
                  <a:close/>
                </a:path>
              </a:pathLst>
            </a:custGeom>
            <a:solidFill>
              <a:srgbClr val="FFFFFF"/>
            </a:solidFill>
          </p:spPr>
          <p:txBody>
            <a:bodyPr/>
            <a:lstStyle/>
            <a:p>
              <a:endParaRPr lang="en-US"/>
            </a:p>
          </p:txBody>
        </p:sp>
      </p:grpSp>
      <p:sp>
        <p:nvSpPr>
          <p:cNvPr id="8" name="TextBox 8"/>
          <p:cNvSpPr txBox="1"/>
          <p:nvPr/>
        </p:nvSpPr>
        <p:spPr>
          <a:xfrm>
            <a:off x="108253" y="2160972"/>
            <a:ext cx="5284613" cy="3361690"/>
          </a:xfrm>
          <a:prstGeom prst="rect">
            <a:avLst/>
          </a:prstGeom>
        </p:spPr>
        <p:txBody>
          <a:bodyPr lIns="0" tIns="0" rIns="0" bIns="0" rtlCol="0" anchor="t">
            <a:spAutoFit/>
          </a:bodyPr>
          <a:lstStyle/>
          <a:p>
            <a:pPr marL="345441" lvl="1" indent="-172720">
              <a:lnSpc>
                <a:spcPts val="2240"/>
              </a:lnSpc>
              <a:buFont typeface="Arial"/>
              <a:buChar char="•"/>
            </a:pPr>
            <a:r>
              <a:rPr lang="en-US" sz="1600" dirty="0">
                <a:solidFill>
                  <a:srgbClr val="FFFFFF"/>
                </a:solidFill>
                <a:latin typeface="Open Sans Bold"/>
              </a:rPr>
              <a:t>Film &amp; Television Studies</a:t>
            </a:r>
          </a:p>
          <a:p>
            <a:pPr marL="690881" lvl="2" indent="-230294">
              <a:lnSpc>
                <a:spcPts val="2240"/>
              </a:lnSpc>
              <a:buFont typeface="Arial"/>
              <a:buChar char="⚬"/>
            </a:pPr>
            <a:r>
              <a:rPr lang="en-US" sz="1600" dirty="0">
                <a:solidFill>
                  <a:srgbClr val="FFFFFF"/>
                </a:solidFill>
                <a:latin typeface="Open Sans"/>
              </a:rPr>
              <a:t>Film/Television criticism, analysis, writing</a:t>
            </a:r>
          </a:p>
          <a:p>
            <a:pPr marL="690881" lvl="2" indent="-230294">
              <a:lnSpc>
                <a:spcPts val="2240"/>
              </a:lnSpc>
              <a:buFont typeface="Arial"/>
              <a:buChar char="⚬"/>
            </a:pPr>
            <a:r>
              <a:rPr lang="en-US" sz="1600" dirty="0">
                <a:solidFill>
                  <a:srgbClr val="FFFFFF"/>
                </a:solidFill>
                <a:latin typeface="Open Sans"/>
              </a:rPr>
              <a:t>Courses include the study of history, genres, cultures, screen artists (directors, producers)</a:t>
            </a:r>
          </a:p>
          <a:p>
            <a:pPr marL="345441" lvl="1" indent="-172720">
              <a:lnSpc>
                <a:spcPts val="2240"/>
              </a:lnSpc>
              <a:buFont typeface="Arial"/>
              <a:buChar char="•"/>
            </a:pPr>
            <a:r>
              <a:rPr lang="en-US" sz="1600" dirty="0">
                <a:solidFill>
                  <a:srgbClr val="FFFFFF"/>
                </a:solidFill>
                <a:latin typeface="Open Sans Bold"/>
              </a:rPr>
              <a:t>Producing</a:t>
            </a:r>
          </a:p>
          <a:p>
            <a:pPr marL="690881" lvl="2" indent="-230294">
              <a:lnSpc>
                <a:spcPts val="2240"/>
              </a:lnSpc>
              <a:buFont typeface="Arial"/>
              <a:buChar char="⚬"/>
            </a:pPr>
            <a:r>
              <a:rPr lang="en-US" sz="1600" dirty="0">
                <a:solidFill>
                  <a:srgbClr val="FFFFFF"/>
                </a:solidFill>
                <a:latin typeface="Open Sans"/>
              </a:rPr>
              <a:t>Business end of  film/TV industry (project development)</a:t>
            </a:r>
          </a:p>
          <a:p>
            <a:pPr marL="690881" lvl="2" indent="-230294">
              <a:lnSpc>
                <a:spcPts val="2240"/>
              </a:lnSpc>
              <a:buFont typeface="Arial"/>
              <a:buChar char="⚬"/>
            </a:pPr>
            <a:r>
              <a:rPr lang="en-US" sz="1600" dirty="0">
                <a:solidFill>
                  <a:srgbClr val="FFFFFF"/>
                </a:solidFill>
                <a:latin typeface="Open Sans"/>
              </a:rPr>
              <a:t>Courses include developing ideas for film &amp; TV, producing a script, distribution and promotion, U.S. and global film and TV industries</a:t>
            </a:r>
          </a:p>
          <a:p>
            <a:pPr marL="345441" lvl="1" indent="-172720">
              <a:lnSpc>
                <a:spcPts val="2240"/>
              </a:lnSpc>
              <a:buFont typeface="Arial"/>
              <a:buChar char="•"/>
            </a:pPr>
            <a:r>
              <a:rPr lang="en-US" sz="1600" dirty="0">
                <a:solidFill>
                  <a:srgbClr val="FFFFFF"/>
                </a:solidFill>
                <a:latin typeface="Open Sans Bold"/>
              </a:rPr>
              <a:t>Film &amp; Video Production</a:t>
            </a:r>
          </a:p>
          <a:p>
            <a:pPr marL="690880" lvl="2" indent="-230294">
              <a:lnSpc>
                <a:spcPts val="2240"/>
              </a:lnSpc>
              <a:buFont typeface="Arial"/>
              <a:buChar char="⚬"/>
            </a:pPr>
            <a:r>
              <a:rPr lang="en-US" sz="1600" dirty="0">
                <a:solidFill>
                  <a:srgbClr val="FFFFFF"/>
                </a:solidFill>
                <a:latin typeface="Open Sans"/>
              </a:rPr>
              <a:t>Hands-on independent filmmaking</a:t>
            </a:r>
          </a:p>
        </p:txBody>
      </p:sp>
      <p:sp>
        <p:nvSpPr>
          <p:cNvPr id="10" name="TextBox 10"/>
          <p:cNvSpPr txBox="1"/>
          <p:nvPr/>
        </p:nvSpPr>
        <p:spPr>
          <a:xfrm>
            <a:off x="242784" y="1066165"/>
            <a:ext cx="4799046" cy="526298"/>
          </a:xfrm>
          <a:prstGeom prst="rect">
            <a:avLst/>
          </a:prstGeom>
        </p:spPr>
        <p:txBody>
          <a:bodyPr lIns="0" tIns="0" rIns="0" bIns="0" rtlCol="0" anchor="t">
            <a:spAutoFit/>
          </a:bodyPr>
          <a:lstStyle/>
          <a:p>
            <a:pPr algn="ctr">
              <a:lnSpc>
                <a:spcPts val="4480"/>
              </a:lnSpc>
              <a:spcBef>
                <a:spcPct val="0"/>
              </a:spcBef>
            </a:pPr>
            <a:r>
              <a:rPr lang="en-US" sz="3200">
                <a:solidFill>
                  <a:srgbClr val="FFFFFF"/>
                </a:solidFill>
                <a:latin typeface="Muli Regular Bold"/>
              </a:rPr>
              <a:t>What will I learn?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D061C"/>
        </a:solidFill>
        <a:effectLst/>
      </p:bgPr>
    </p:bg>
    <p:spTree>
      <p:nvGrpSpPr>
        <p:cNvPr id="1" name=""/>
        <p:cNvGrpSpPr/>
        <p:nvPr/>
      </p:nvGrpSpPr>
      <p:grpSpPr>
        <a:xfrm>
          <a:off x="0" y="0"/>
          <a:ext cx="0" cy="0"/>
          <a:chOff x="0" y="0"/>
          <a:chExt cx="0" cy="0"/>
        </a:xfrm>
      </p:grpSpPr>
      <p:sp>
        <p:nvSpPr>
          <p:cNvPr id="2" name="AutoShape 2"/>
          <p:cNvSpPr/>
          <p:nvPr/>
        </p:nvSpPr>
        <p:spPr>
          <a:xfrm>
            <a:off x="-95259" y="857250"/>
            <a:ext cx="5411308" cy="5205727"/>
          </a:xfrm>
          <a:prstGeom prst="rect">
            <a:avLst/>
          </a:prstGeom>
          <a:solidFill>
            <a:srgbClr val="AB0520"/>
          </a:solidFill>
        </p:spPr>
        <p:txBody>
          <a:bodyPr/>
          <a:lstStyle/>
          <a:p>
            <a:endParaRPr lang="en-US"/>
          </a:p>
        </p:txBody>
      </p:sp>
      <p:grpSp>
        <p:nvGrpSpPr>
          <p:cNvPr id="3" name="Group 3"/>
          <p:cNvGrpSpPr/>
          <p:nvPr/>
        </p:nvGrpSpPr>
        <p:grpSpPr>
          <a:xfrm>
            <a:off x="-98126" y="857250"/>
            <a:ext cx="9242126" cy="1276455"/>
            <a:chOff x="0" y="0"/>
            <a:chExt cx="10718109" cy="2565879"/>
          </a:xfrm>
        </p:grpSpPr>
        <p:sp>
          <p:nvSpPr>
            <p:cNvPr id="4" name="Freeform 4"/>
            <p:cNvSpPr/>
            <p:nvPr/>
          </p:nvSpPr>
          <p:spPr>
            <a:xfrm>
              <a:off x="0" y="0"/>
              <a:ext cx="10718109" cy="2007079"/>
            </a:xfrm>
            <a:custGeom>
              <a:avLst/>
              <a:gdLst/>
              <a:ahLst/>
              <a:cxnLst/>
              <a:rect l="l" t="t" r="r" b="b"/>
              <a:pathLst>
                <a:path w="10718109" h="2007079">
                  <a:moveTo>
                    <a:pt x="6605684" y="0"/>
                  </a:moveTo>
                  <a:lnTo>
                    <a:pt x="1778000" y="0"/>
                  </a:lnTo>
                  <a:lnTo>
                    <a:pt x="0" y="0"/>
                  </a:lnTo>
                  <a:lnTo>
                    <a:pt x="0" y="2007079"/>
                  </a:lnTo>
                  <a:lnTo>
                    <a:pt x="1778000" y="2007079"/>
                  </a:lnTo>
                  <a:lnTo>
                    <a:pt x="6605684" y="2007079"/>
                  </a:lnTo>
                  <a:lnTo>
                    <a:pt x="10718109" y="2007079"/>
                  </a:lnTo>
                  <a:lnTo>
                    <a:pt x="10718109" y="0"/>
                  </a:lnTo>
                  <a:close/>
                </a:path>
              </a:pathLst>
            </a:custGeom>
            <a:solidFill>
              <a:srgbClr val="0C234B"/>
            </a:solidFill>
          </p:spPr>
          <p:txBody>
            <a:bodyPr/>
            <a:lstStyle/>
            <a:p>
              <a:endParaRPr lang="en-US"/>
            </a:p>
          </p:txBody>
        </p:sp>
        <p:sp>
          <p:nvSpPr>
            <p:cNvPr id="5" name="Freeform 5"/>
            <p:cNvSpPr/>
            <p:nvPr/>
          </p:nvSpPr>
          <p:spPr>
            <a:xfrm>
              <a:off x="0" y="2007079"/>
              <a:ext cx="10718109" cy="558800"/>
            </a:xfrm>
            <a:custGeom>
              <a:avLst/>
              <a:gdLst/>
              <a:ahLst/>
              <a:cxnLst/>
              <a:rect l="l" t="t" r="r" b="b"/>
              <a:pathLst>
                <a:path w="10718109" h="558800">
                  <a:moveTo>
                    <a:pt x="6605684" y="0"/>
                  </a:moveTo>
                  <a:lnTo>
                    <a:pt x="1778000" y="0"/>
                  </a:lnTo>
                  <a:lnTo>
                    <a:pt x="0" y="0"/>
                  </a:lnTo>
                  <a:lnTo>
                    <a:pt x="0" y="558800"/>
                  </a:lnTo>
                  <a:lnTo>
                    <a:pt x="1778000" y="558800"/>
                  </a:lnTo>
                  <a:lnTo>
                    <a:pt x="6605684" y="558800"/>
                  </a:lnTo>
                  <a:lnTo>
                    <a:pt x="10718109" y="558800"/>
                  </a:lnTo>
                  <a:lnTo>
                    <a:pt x="10718109" y="0"/>
                  </a:lnTo>
                  <a:close/>
                </a:path>
              </a:pathLst>
            </a:custGeom>
            <a:solidFill>
              <a:srgbClr val="FFFFFF"/>
            </a:solidFill>
          </p:spPr>
          <p:txBody>
            <a:bodyPr/>
            <a:lstStyle/>
            <a:p>
              <a:endParaRPr lang="en-US"/>
            </a:p>
          </p:txBody>
        </p:sp>
      </p:grpSp>
      <p:pic>
        <p:nvPicPr>
          <p:cNvPr id="6" name="Picture 6"/>
          <p:cNvPicPr>
            <a:picLocks noChangeAspect="1"/>
          </p:cNvPicPr>
          <p:nvPr/>
        </p:nvPicPr>
        <p:blipFill>
          <a:blip r:embed="rId2"/>
          <a:srcRect l="12423" r="12423"/>
          <a:stretch>
            <a:fillRect/>
          </a:stretch>
        </p:blipFill>
        <p:spPr>
          <a:xfrm>
            <a:off x="5316050" y="2118973"/>
            <a:ext cx="3873807" cy="2899451"/>
          </a:xfrm>
          <a:prstGeom prst="rect">
            <a:avLst/>
          </a:prstGeom>
        </p:spPr>
      </p:pic>
      <p:pic>
        <p:nvPicPr>
          <p:cNvPr id="7" name="Picture 7"/>
          <p:cNvPicPr>
            <a:picLocks noChangeAspect="1"/>
          </p:cNvPicPr>
          <p:nvPr/>
        </p:nvPicPr>
        <p:blipFill>
          <a:blip r:embed="rId3"/>
          <a:srcRect b="54108"/>
          <a:stretch>
            <a:fillRect/>
          </a:stretch>
        </p:blipFill>
        <p:spPr>
          <a:xfrm rot="-5400000">
            <a:off x="4831521" y="3283609"/>
            <a:ext cx="877346" cy="382495"/>
          </a:xfrm>
          <a:prstGeom prst="rect">
            <a:avLst/>
          </a:prstGeom>
        </p:spPr>
      </p:pic>
      <p:sp>
        <p:nvSpPr>
          <p:cNvPr id="8" name="TextBox 8"/>
          <p:cNvSpPr txBox="1"/>
          <p:nvPr/>
        </p:nvSpPr>
        <p:spPr>
          <a:xfrm>
            <a:off x="246385" y="2260935"/>
            <a:ext cx="4873413" cy="3903120"/>
          </a:xfrm>
          <a:prstGeom prst="rect">
            <a:avLst/>
          </a:prstGeom>
        </p:spPr>
        <p:txBody>
          <a:bodyPr lIns="0" tIns="0" rIns="0" bIns="0" rtlCol="0" anchor="t">
            <a:spAutoFit/>
          </a:bodyPr>
          <a:lstStyle/>
          <a:p>
            <a:pPr algn="ctr">
              <a:lnSpc>
                <a:spcPts val="2240"/>
              </a:lnSpc>
            </a:pPr>
            <a:r>
              <a:rPr lang="en-US" sz="1600" dirty="0">
                <a:solidFill>
                  <a:srgbClr val="FFFFFF"/>
                </a:solidFill>
                <a:latin typeface="Muli Regular Bold"/>
              </a:rPr>
              <a:t>Film &amp; Television at UA offers classes in </a:t>
            </a:r>
            <a:br>
              <a:rPr lang="en-US" sz="1600" dirty="0">
                <a:solidFill>
                  <a:srgbClr val="FFFFFF"/>
                </a:solidFill>
                <a:latin typeface="Muli Regular Bold"/>
              </a:rPr>
            </a:br>
            <a:r>
              <a:rPr lang="en-US" sz="1600" dirty="0">
                <a:solidFill>
                  <a:srgbClr val="FFFFFF"/>
                </a:solidFill>
                <a:latin typeface="Muli Regular Bold"/>
              </a:rPr>
              <a:t>film, video and television. </a:t>
            </a:r>
          </a:p>
          <a:p>
            <a:pPr>
              <a:lnSpc>
                <a:spcPts val="2240"/>
              </a:lnSpc>
            </a:pPr>
            <a:r>
              <a:rPr lang="en-US" sz="1600" dirty="0">
                <a:solidFill>
                  <a:srgbClr val="FFFFFF"/>
                </a:solidFill>
                <a:latin typeface="Muli Regular Bold"/>
              </a:rPr>
              <a:t>We do NOT offer programs in:</a:t>
            </a:r>
          </a:p>
          <a:p>
            <a:pPr marL="318133" lvl="1" indent="-159067">
              <a:lnSpc>
                <a:spcPts val="2063"/>
              </a:lnSpc>
              <a:buFont typeface="Arial"/>
              <a:buChar char="•"/>
            </a:pPr>
            <a:r>
              <a:rPr lang="en-US" sz="1474" dirty="0">
                <a:solidFill>
                  <a:srgbClr val="FFFFFF"/>
                </a:solidFill>
                <a:latin typeface="Muli Regular"/>
              </a:rPr>
              <a:t>Radio</a:t>
            </a:r>
          </a:p>
          <a:p>
            <a:pPr marL="318133" lvl="1" indent="-159067">
              <a:lnSpc>
                <a:spcPts val="2063"/>
              </a:lnSpc>
              <a:buFont typeface="Arial"/>
              <a:buChar char="•"/>
            </a:pPr>
            <a:r>
              <a:rPr lang="en-US" sz="1474" dirty="0">
                <a:solidFill>
                  <a:srgbClr val="FFFFFF"/>
                </a:solidFill>
                <a:latin typeface="Muli Regular"/>
              </a:rPr>
              <a:t>Acting (BFA Theatre Production)</a:t>
            </a:r>
          </a:p>
          <a:p>
            <a:pPr marL="318133" lvl="1" indent="-159067">
              <a:lnSpc>
                <a:spcPts val="2063"/>
              </a:lnSpc>
              <a:buFont typeface="Arial"/>
              <a:buChar char="•"/>
            </a:pPr>
            <a:r>
              <a:rPr lang="en-US" sz="1474" dirty="0">
                <a:solidFill>
                  <a:srgbClr val="FFFFFF"/>
                </a:solidFill>
                <a:latin typeface="Muli Regular"/>
              </a:rPr>
              <a:t>Web design</a:t>
            </a:r>
          </a:p>
          <a:p>
            <a:pPr marL="318133" lvl="1" indent="-159067">
              <a:lnSpc>
                <a:spcPts val="2063"/>
              </a:lnSpc>
              <a:buFont typeface="Arial"/>
              <a:buChar char="•"/>
            </a:pPr>
            <a:r>
              <a:rPr lang="en-US" sz="1474" dirty="0">
                <a:solidFill>
                  <a:srgbClr val="FFFFFF"/>
                </a:solidFill>
                <a:latin typeface="Muli Regular"/>
              </a:rPr>
              <a:t>Photography (School of Art)</a:t>
            </a:r>
          </a:p>
          <a:p>
            <a:pPr marL="318133" lvl="1" indent="-159067">
              <a:lnSpc>
                <a:spcPts val="2063"/>
              </a:lnSpc>
              <a:buFont typeface="Arial"/>
              <a:buChar char="•"/>
            </a:pPr>
            <a:r>
              <a:rPr lang="en-US" sz="1474" dirty="0">
                <a:solidFill>
                  <a:srgbClr val="FFFFFF"/>
                </a:solidFill>
                <a:latin typeface="Muli Regular"/>
              </a:rPr>
              <a:t>Graphic design (School of Art)</a:t>
            </a:r>
          </a:p>
          <a:p>
            <a:pPr marL="318133" lvl="1" indent="-159067">
              <a:lnSpc>
                <a:spcPts val="2063"/>
              </a:lnSpc>
              <a:buFont typeface="Arial"/>
              <a:buChar char="•"/>
            </a:pPr>
            <a:r>
              <a:rPr lang="en-US" sz="1474" dirty="0">
                <a:solidFill>
                  <a:srgbClr val="FFFFFF"/>
                </a:solidFill>
                <a:latin typeface="Muli Regular"/>
              </a:rPr>
              <a:t>Audio production</a:t>
            </a:r>
          </a:p>
          <a:p>
            <a:pPr marL="318133" lvl="1" indent="-159067">
              <a:lnSpc>
                <a:spcPts val="2063"/>
              </a:lnSpc>
              <a:buFont typeface="Arial"/>
              <a:buChar char="•"/>
            </a:pPr>
            <a:r>
              <a:rPr lang="en-US" sz="1474" dirty="0">
                <a:solidFill>
                  <a:srgbClr val="FFFFFF"/>
                </a:solidFill>
                <a:latin typeface="Muli Regular"/>
              </a:rPr>
              <a:t>Digital animation (School of Art)</a:t>
            </a:r>
          </a:p>
          <a:p>
            <a:pPr marL="318133" lvl="1" indent="-159067">
              <a:lnSpc>
                <a:spcPts val="2063"/>
              </a:lnSpc>
              <a:buFont typeface="Arial"/>
              <a:buChar char="•"/>
            </a:pPr>
            <a:r>
              <a:rPr lang="en-US" sz="1474" dirty="0">
                <a:solidFill>
                  <a:srgbClr val="FFFFFF"/>
                </a:solidFill>
                <a:latin typeface="Muli Regular"/>
              </a:rPr>
              <a:t>Television production</a:t>
            </a:r>
          </a:p>
          <a:p>
            <a:pPr marL="318133" lvl="1" indent="-159067">
              <a:lnSpc>
                <a:spcPts val="2063"/>
              </a:lnSpc>
              <a:buFont typeface="Arial"/>
              <a:buChar char="•"/>
            </a:pPr>
            <a:r>
              <a:rPr lang="en-US" sz="1474" dirty="0">
                <a:solidFill>
                  <a:srgbClr val="FFFFFF"/>
                </a:solidFill>
                <a:latin typeface="Muli Regular"/>
              </a:rPr>
              <a:t>Broadcast journalism</a:t>
            </a:r>
          </a:p>
          <a:p>
            <a:pPr marL="318133" lvl="1" indent="-159067">
              <a:lnSpc>
                <a:spcPts val="2063"/>
              </a:lnSpc>
              <a:buFont typeface="Arial"/>
              <a:buChar char="•"/>
            </a:pPr>
            <a:r>
              <a:rPr lang="en-US" sz="1474" dirty="0">
                <a:solidFill>
                  <a:srgbClr val="FFFFFF"/>
                </a:solidFill>
                <a:latin typeface="Muli Regular"/>
              </a:rPr>
              <a:t>Set design/Construction (BFA Theatre Production)</a:t>
            </a:r>
          </a:p>
          <a:p>
            <a:pPr>
              <a:lnSpc>
                <a:spcPts val="1605"/>
              </a:lnSpc>
            </a:pPr>
            <a:endParaRPr lang="en-US" sz="1474" dirty="0">
              <a:solidFill>
                <a:srgbClr val="FFFFFF"/>
              </a:solidFill>
              <a:latin typeface="Muli Regular"/>
            </a:endParaRPr>
          </a:p>
          <a:p>
            <a:pPr>
              <a:lnSpc>
                <a:spcPts val="1212"/>
              </a:lnSpc>
            </a:pPr>
            <a:endParaRPr lang="en-US" sz="1474" dirty="0">
              <a:solidFill>
                <a:srgbClr val="FFFFFF"/>
              </a:solidFill>
              <a:latin typeface="Muli Regular"/>
            </a:endParaRPr>
          </a:p>
        </p:txBody>
      </p:sp>
      <p:sp>
        <p:nvSpPr>
          <p:cNvPr id="10" name="TextBox 10"/>
          <p:cNvSpPr txBox="1"/>
          <p:nvPr/>
        </p:nvSpPr>
        <p:spPr>
          <a:xfrm>
            <a:off x="1707988" y="1051701"/>
            <a:ext cx="5629897" cy="504882"/>
          </a:xfrm>
          <a:prstGeom prst="rect">
            <a:avLst/>
          </a:prstGeom>
        </p:spPr>
        <p:txBody>
          <a:bodyPr wrap="square" lIns="0" tIns="0" rIns="0" bIns="0" rtlCol="0" anchor="t">
            <a:spAutoFit/>
          </a:bodyPr>
          <a:lstStyle/>
          <a:p>
            <a:pPr algn="ctr">
              <a:lnSpc>
                <a:spcPts val="4172"/>
              </a:lnSpc>
              <a:spcBef>
                <a:spcPct val="0"/>
              </a:spcBef>
            </a:pPr>
            <a:r>
              <a:rPr lang="en-US" sz="2980" dirty="0">
                <a:solidFill>
                  <a:srgbClr val="FFFFFF"/>
                </a:solidFill>
                <a:latin typeface="Muli Regular Bold"/>
              </a:rPr>
              <a:t>What does Film &amp; TV  </a:t>
            </a:r>
            <a:r>
              <a:rPr lang="en-US" sz="2980" b="1" u="sng" dirty="0">
                <a:solidFill>
                  <a:srgbClr val="FFFFFF"/>
                </a:solidFill>
                <a:latin typeface="Muli Regular Bold"/>
              </a:rPr>
              <a:t>NOT</a:t>
            </a:r>
            <a:r>
              <a:rPr lang="en-US" sz="2980" dirty="0">
                <a:solidFill>
                  <a:srgbClr val="FFFFFF"/>
                </a:solidFill>
                <a:latin typeface="Muli Regular Bold"/>
              </a:rPr>
              <a:t> include?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D061C"/>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150F05-9BAB-C1E2-71A1-4172F83939CC}"/>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716219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D061C"/>
        </a:solidFill>
        <a:effectLst/>
      </p:bgPr>
    </p:bg>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E5356E68-7E32-4377-8990-32C346F07F46}"/>
              </a:ext>
            </a:extLst>
          </p:cNvPr>
          <p:cNvGrpSpPr/>
          <p:nvPr/>
        </p:nvGrpSpPr>
        <p:grpSpPr>
          <a:xfrm>
            <a:off x="440793" y="145655"/>
            <a:ext cx="8262412" cy="1209320"/>
            <a:chOff x="0" y="134952"/>
            <a:chExt cx="10718109" cy="2430927"/>
          </a:xfrm>
        </p:grpSpPr>
        <p:sp>
          <p:nvSpPr>
            <p:cNvPr id="4" name="Freeform 4">
              <a:extLst>
                <a:ext uri="{FF2B5EF4-FFF2-40B4-BE49-F238E27FC236}">
                  <a16:creationId xmlns:a16="http://schemas.microsoft.com/office/drawing/2014/main" id="{E2ECFC2F-EF06-40C1-BDC7-ADE05EFD8265}"/>
                </a:ext>
              </a:extLst>
            </p:cNvPr>
            <p:cNvSpPr/>
            <p:nvPr/>
          </p:nvSpPr>
          <p:spPr>
            <a:xfrm>
              <a:off x="0" y="134952"/>
              <a:ext cx="10718109" cy="2007079"/>
            </a:xfrm>
            <a:custGeom>
              <a:avLst/>
              <a:gdLst/>
              <a:ahLst/>
              <a:cxnLst/>
              <a:rect l="l" t="t" r="r" b="b"/>
              <a:pathLst>
                <a:path w="10718109" h="2007079">
                  <a:moveTo>
                    <a:pt x="6605684" y="0"/>
                  </a:moveTo>
                  <a:lnTo>
                    <a:pt x="1778000" y="0"/>
                  </a:lnTo>
                  <a:lnTo>
                    <a:pt x="0" y="0"/>
                  </a:lnTo>
                  <a:lnTo>
                    <a:pt x="0" y="2007079"/>
                  </a:lnTo>
                  <a:lnTo>
                    <a:pt x="1778000" y="2007079"/>
                  </a:lnTo>
                  <a:lnTo>
                    <a:pt x="6605684" y="2007079"/>
                  </a:lnTo>
                  <a:lnTo>
                    <a:pt x="10718109" y="2007079"/>
                  </a:lnTo>
                  <a:lnTo>
                    <a:pt x="10718109" y="0"/>
                  </a:lnTo>
                  <a:close/>
                </a:path>
              </a:pathLst>
            </a:custGeom>
            <a:solidFill>
              <a:srgbClr val="0C234B"/>
            </a:solidFill>
          </p:spPr>
          <p:txBody>
            <a:bodyPr/>
            <a:lstStyle/>
            <a:p>
              <a:pPr algn="ctr"/>
              <a:r>
                <a:rPr lang="en-US" sz="4000" dirty="0">
                  <a:solidFill>
                    <a:schemeClr val="bg1"/>
                  </a:solidFill>
                </a:rPr>
                <a:t>I want to apply to the BFA.</a:t>
              </a:r>
            </a:p>
          </p:txBody>
        </p:sp>
        <p:sp>
          <p:nvSpPr>
            <p:cNvPr id="5" name="Freeform 5">
              <a:extLst>
                <a:ext uri="{FF2B5EF4-FFF2-40B4-BE49-F238E27FC236}">
                  <a16:creationId xmlns:a16="http://schemas.microsoft.com/office/drawing/2014/main" id="{0049ACFB-F9C8-4618-BD1F-7A42A6337B86}"/>
                </a:ext>
              </a:extLst>
            </p:cNvPr>
            <p:cNvSpPr/>
            <p:nvPr/>
          </p:nvSpPr>
          <p:spPr>
            <a:xfrm>
              <a:off x="0" y="2007079"/>
              <a:ext cx="10718109" cy="558800"/>
            </a:xfrm>
            <a:custGeom>
              <a:avLst/>
              <a:gdLst/>
              <a:ahLst/>
              <a:cxnLst/>
              <a:rect l="l" t="t" r="r" b="b"/>
              <a:pathLst>
                <a:path w="10718109" h="558800">
                  <a:moveTo>
                    <a:pt x="6605684" y="0"/>
                  </a:moveTo>
                  <a:lnTo>
                    <a:pt x="1778000" y="0"/>
                  </a:lnTo>
                  <a:lnTo>
                    <a:pt x="0" y="0"/>
                  </a:lnTo>
                  <a:lnTo>
                    <a:pt x="0" y="558800"/>
                  </a:lnTo>
                  <a:lnTo>
                    <a:pt x="1778000" y="558800"/>
                  </a:lnTo>
                  <a:lnTo>
                    <a:pt x="6605684" y="558800"/>
                  </a:lnTo>
                  <a:lnTo>
                    <a:pt x="10718109" y="558800"/>
                  </a:lnTo>
                  <a:lnTo>
                    <a:pt x="10718109" y="0"/>
                  </a:lnTo>
                  <a:close/>
                </a:path>
              </a:pathLst>
            </a:custGeom>
            <a:solidFill>
              <a:srgbClr val="FFFFFF"/>
            </a:solidFill>
          </p:spPr>
          <p:txBody>
            <a:bodyPr/>
            <a:lstStyle/>
            <a:p>
              <a:endParaRPr lang="en-US"/>
            </a:p>
          </p:txBody>
        </p:sp>
      </p:grpSp>
      <p:sp>
        <p:nvSpPr>
          <p:cNvPr id="6" name="AutoShape 2">
            <a:extLst>
              <a:ext uri="{FF2B5EF4-FFF2-40B4-BE49-F238E27FC236}">
                <a16:creationId xmlns:a16="http://schemas.microsoft.com/office/drawing/2014/main" id="{5884B4E2-F661-4E7D-8EF2-6331DBD2C83D}"/>
              </a:ext>
            </a:extLst>
          </p:cNvPr>
          <p:cNvSpPr/>
          <p:nvPr/>
        </p:nvSpPr>
        <p:spPr>
          <a:xfrm>
            <a:off x="152399" y="1607367"/>
            <a:ext cx="8643257" cy="4346254"/>
          </a:xfrm>
          <a:prstGeom prst="rect">
            <a:avLst/>
          </a:prstGeom>
          <a:solidFill>
            <a:srgbClr val="AB0520"/>
          </a:solidFill>
        </p:spPr>
        <p:txBody>
          <a:bodyPr/>
          <a:lstStyle/>
          <a:p>
            <a:pPr algn="ctr"/>
            <a:r>
              <a:rPr lang="en-US" sz="2400" b="1" dirty="0">
                <a:solidFill>
                  <a:schemeClr val="bg1"/>
                </a:solidFill>
              </a:rPr>
              <a:t>Anyone attending these information sessions are </a:t>
            </a:r>
            <a:r>
              <a:rPr lang="en-US" sz="2400" b="1" u="sng" dirty="0">
                <a:solidFill>
                  <a:schemeClr val="bg1"/>
                </a:solidFill>
              </a:rPr>
              <a:t>NOT</a:t>
            </a:r>
            <a:r>
              <a:rPr lang="en-US" sz="2400" b="1" dirty="0">
                <a:solidFill>
                  <a:schemeClr val="bg1"/>
                </a:solidFill>
              </a:rPr>
              <a:t> eligible to apply straight into the BFA program.  </a:t>
            </a:r>
          </a:p>
          <a:p>
            <a:endParaRPr lang="en-US" sz="2400" b="1" dirty="0">
              <a:solidFill>
                <a:schemeClr val="bg1"/>
              </a:solidFill>
            </a:endParaRPr>
          </a:p>
          <a:p>
            <a:pPr marL="342900" indent="-342900">
              <a:buFont typeface="Wingdings" panose="05000000000000000000" pitchFamily="2" charset="2"/>
              <a:buChar char="v"/>
            </a:pPr>
            <a:r>
              <a:rPr lang="en-US" sz="2400" b="1" dirty="0">
                <a:solidFill>
                  <a:schemeClr val="bg1"/>
                </a:solidFill>
              </a:rPr>
              <a:t>All new incoming students to the FTV program will first start out in the BA. </a:t>
            </a:r>
          </a:p>
          <a:p>
            <a:pPr marL="342900" indent="-342900">
              <a:buFont typeface="Wingdings" panose="05000000000000000000" pitchFamily="2" charset="2"/>
              <a:buChar char="v"/>
            </a:pPr>
            <a:r>
              <a:rPr lang="en-US" sz="2400" b="1" dirty="0">
                <a:solidFill>
                  <a:schemeClr val="bg1"/>
                </a:solidFill>
              </a:rPr>
              <a:t>Foundational courses are required for BOTH degrees and start out the same. </a:t>
            </a:r>
          </a:p>
          <a:p>
            <a:pPr marL="342900" indent="-342900">
              <a:buFont typeface="Wingdings" panose="05000000000000000000" pitchFamily="2" charset="2"/>
              <a:buChar char="v"/>
            </a:pPr>
            <a:r>
              <a:rPr lang="en-US" sz="2400" b="1" dirty="0">
                <a:solidFill>
                  <a:schemeClr val="bg1"/>
                </a:solidFill>
              </a:rPr>
              <a:t>There is no expedited way to enter into the BFA. </a:t>
            </a:r>
          </a:p>
          <a:p>
            <a:pPr marL="342900" indent="-342900">
              <a:buFont typeface="Wingdings" panose="05000000000000000000" pitchFamily="2" charset="2"/>
              <a:buChar char="v"/>
            </a:pPr>
            <a:r>
              <a:rPr lang="en-US" sz="2400" b="1" dirty="0">
                <a:solidFill>
                  <a:schemeClr val="bg1"/>
                </a:solidFill>
              </a:rPr>
              <a:t>You are not eligible to apply until you’ve completed 4/5 FTV foundation courses. (Sophomore year OR after 1 year).</a:t>
            </a:r>
          </a:p>
          <a:p>
            <a:pPr algn="ctr"/>
            <a:endParaRPr lang="en-US" sz="2400" b="1" dirty="0">
              <a:solidFill>
                <a:schemeClr val="bg1"/>
              </a:solidFill>
            </a:endParaRPr>
          </a:p>
          <a:p>
            <a:pPr algn="ctr"/>
            <a:r>
              <a:rPr lang="en-US" sz="2400" b="1" u="sng" dirty="0">
                <a:solidFill>
                  <a:schemeClr val="bg1"/>
                </a:solidFill>
              </a:rPr>
              <a:t>If you would like more information, please review the website. </a:t>
            </a:r>
          </a:p>
        </p:txBody>
      </p:sp>
    </p:spTree>
    <p:extLst>
      <p:ext uri="{BB962C8B-B14F-4D97-AF65-F5344CB8AC3E}">
        <p14:creationId xmlns:p14="http://schemas.microsoft.com/office/powerpoint/2010/main" val="9014286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9192FB-A188-D9FA-CE84-C2D8518C6694}"/>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3246323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C03DBE-3016-8548-369D-6FF1BCEA8944}"/>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2687161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D061C"/>
        </a:solidFill>
        <a:effectLst/>
      </p:bgPr>
    </p:bg>
    <p:spTree>
      <p:nvGrpSpPr>
        <p:cNvPr id="1" name=""/>
        <p:cNvGrpSpPr/>
        <p:nvPr/>
      </p:nvGrpSpPr>
      <p:grpSpPr>
        <a:xfrm>
          <a:off x="0" y="0"/>
          <a:ext cx="0" cy="0"/>
          <a:chOff x="0" y="0"/>
          <a:chExt cx="0" cy="0"/>
        </a:xfrm>
      </p:grpSpPr>
      <p:grpSp>
        <p:nvGrpSpPr>
          <p:cNvPr id="2" name="Group 2"/>
          <p:cNvGrpSpPr/>
          <p:nvPr/>
        </p:nvGrpSpPr>
        <p:grpSpPr>
          <a:xfrm>
            <a:off x="0" y="857250"/>
            <a:ext cx="9144000" cy="1392261"/>
            <a:chOff x="0" y="0"/>
            <a:chExt cx="18435943" cy="2807047"/>
          </a:xfrm>
        </p:grpSpPr>
        <p:sp>
          <p:nvSpPr>
            <p:cNvPr id="3" name="Freeform 3"/>
            <p:cNvSpPr/>
            <p:nvPr/>
          </p:nvSpPr>
          <p:spPr>
            <a:xfrm>
              <a:off x="0" y="0"/>
              <a:ext cx="18435943" cy="2248247"/>
            </a:xfrm>
            <a:custGeom>
              <a:avLst/>
              <a:gdLst/>
              <a:ahLst/>
              <a:cxnLst/>
              <a:rect l="l" t="t" r="r" b="b"/>
              <a:pathLst>
                <a:path w="18435943" h="2248247">
                  <a:moveTo>
                    <a:pt x="10198919" y="0"/>
                  </a:moveTo>
                  <a:lnTo>
                    <a:pt x="1778000" y="0"/>
                  </a:lnTo>
                  <a:lnTo>
                    <a:pt x="0" y="0"/>
                  </a:lnTo>
                  <a:lnTo>
                    <a:pt x="0" y="2248247"/>
                  </a:lnTo>
                  <a:lnTo>
                    <a:pt x="1778000" y="2248247"/>
                  </a:lnTo>
                  <a:lnTo>
                    <a:pt x="10198919" y="2248247"/>
                  </a:lnTo>
                  <a:lnTo>
                    <a:pt x="18435943" y="2248247"/>
                  </a:lnTo>
                  <a:lnTo>
                    <a:pt x="18435943" y="0"/>
                  </a:lnTo>
                  <a:close/>
                </a:path>
              </a:pathLst>
            </a:custGeom>
            <a:solidFill>
              <a:srgbClr val="0C234B"/>
            </a:solidFill>
          </p:spPr>
          <p:txBody>
            <a:bodyPr/>
            <a:lstStyle/>
            <a:p>
              <a:endParaRPr lang="en-US"/>
            </a:p>
          </p:txBody>
        </p:sp>
        <p:sp>
          <p:nvSpPr>
            <p:cNvPr id="4" name="Freeform 4"/>
            <p:cNvSpPr/>
            <p:nvPr/>
          </p:nvSpPr>
          <p:spPr>
            <a:xfrm>
              <a:off x="0" y="2248247"/>
              <a:ext cx="18435943" cy="558800"/>
            </a:xfrm>
            <a:custGeom>
              <a:avLst/>
              <a:gdLst/>
              <a:ahLst/>
              <a:cxnLst/>
              <a:rect l="l" t="t" r="r" b="b"/>
              <a:pathLst>
                <a:path w="18435943" h="558800">
                  <a:moveTo>
                    <a:pt x="10198919" y="0"/>
                  </a:moveTo>
                  <a:lnTo>
                    <a:pt x="1778000" y="0"/>
                  </a:lnTo>
                  <a:lnTo>
                    <a:pt x="0" y="0"/>
                  </a:lnTo>
                  <a:lnTo>
                    <a:pt x="0" y="558800"/>
                  </a:lnTo>
                  <a:lnTo>
                    <a:pt x="1778000" y="558800"/>
                  </a:lnTo>
                  <a:lnTo>
                    <a:pt x="10198919" y="558800"/>
                  </a:lnTo>
                  <a:lnTo>
                    <a:pt x="18435943" y="558800"/>
                  </a:lnTo>
                  <a:lnTo>
                    <a:pt x="18435943" y="0"/>
                  </a:lnTo>
                  <a:close/>
                </a:path>
              </a:pathLst>
            </a:custGeom>
            <a:solidFill>
              <a:srgbClr val="FFFFFF"/>
            </a:solidFill>
          </p:spPr>
          <p:txBody>
            <a:bodyPr/>
            <a:lstStyle/>
            <a:p>
              <a:endParaRPr lang="en-US"/>
            </a:p>
          </p:txBody>
        </p:sp>
      </p:grpSp>
      <p:sp>
        <p:nvSpPr>
          <p:cNvPr id="5" name="TextBox 5"/>
          <p:cNvSpPr txBox="1"/>
          <p:nvPr/>
        </p:nvSpPr>
        <p:spPr>
          <a:xfrm>
            <a:off x="2933700" y="2490130"/>
            <a:ext cx="5731447" cy="3141886"/>
          </a:xfrm>
          <a:prstGeom prst="rect">
            <a:avLst/>
          </a:prstGeom>
        </p:spPr>
        <p:txBody>
          <a:bodyPr wrap="square" lIns="0" tIns="0" rIns="0" bIns="0" rtlCol="0" anchor="t">
            <a:spAutoFit/>
          </a:bodyPr>
          <a:lstStyle/>
          <a:p>
            <a:pPr algn="ctr">
              <a:lnSpc>
                <a:spcPts val="2240"/>
              </a:lnSpc>
            </a:pPr>
            <a:r>
              <a:rPr lang="en-US" sz="1600" dirty="0">
                <a:solidFill>
                  <a:srgbClr val="FFFFFF"/>
                </a:solidFill>
                <a:latin typeface="Open Sans Bold"/>
              </a:rPr>
              <a:t> </a:t>
            </a:r>
          </a:p>
          <a:p>
            <a:pPr marL="453390" lvl="1" indent="-226695">
              <a:lnSpc>
                <a:spcPts val="2940"/>
              </a:lnSpc>
              <a:buFont typeface="Arial"/>
              <a:buChar char="•"/>
            </a:pPr>
            <a:r>
              <a:rPr lang="en-US" sz="2100" dirty="0">
                <a:solidFill>
                  <a:srgbClr val="FFFFFF"/>
                </a:solidFill>
                <a:latin typeface="Open Sans Bold"/>
              </a:rPr>
              <a:t>At least 2.5 overall UA GPA</a:t>
            </a:r>
          </a:p>
          <a:p>
            <a:pPr marL="906780" lvl="2" indent="-302260">
              <a:lnSpc>
                <a:spcPts val="2940"/>
              </a:lnSpc>
              <a:buFont typeface="Arial"/>
              <a:buChar char="⚬"/>
            </a:pPr>
            <a:r>
              <a:rPr lang="en-US" sz="2100" dirty="0">
                <a:solidFill>
                  <a:srgbClr val="FFFFFF"/>
                </a:solidFill>
                <a:latin typeface="Muli Regular Bold"/>
              </a:rPr>
              <a:t>Strictly enforced</a:t>
            </a:r>
            <a:br>
              <a:rPr lang="en-US" sz="2100" dirty="0">
                <a:solidFill>
                  <a:srgbClr val="FFFFFF"/>
                </a:solidFill>
                <a:latin typeface="Muli Regular Bold"/>
              </a:rPr>
            </a:br>
            <a:endParaRPr lang="en-US" sz="2100" dirty="0">
              <a:solidFill>
                <a:srgbClr val="FFFFFF"/>
              </a:solidFill>
              <a:latin typeface="Muli Regular Bold"/>
            </a:endParaRPr>
          </a:p>
          <a:p>
            <a:pPr marL="453390" lvl="1" indent="-226695">
              <a:lnSpc>
                <a:spcPts val="2940"/>
              </a:lnSpc>
              <a:buFont typeface="Arial"/>
              <a:buChar char="•"/>
            </a:pPr>
            <a:r>
              <a:rPr lang="en-US" sz="2100" dirty="0">
                <a:solidFill>
                  <a:srgbClr val="FFFFFF"/>
                </a:solidFill>
                <a:latin typeface="Muli Regular Bold"/>
              </a:rPr>
              <a:t>Completion of the Film &amp; TV core courses (FTV 100A, 100B, 200, 210, 270)</a:t>
            </a:r>
            <a:br>
              <a:rPr lang="en-US" sz="2100" dirty="0">
                <a:solidFill>
                  <a:srgbClr val="FFFFFF"/>
                </a:solidFill>
                <a:latin typeface="Muli Regular Bold"/>
              </a:rPr>
            </a:br>
            <a:endParaRPr lang="en-US" sz="2100" dirty="0">
              <a:solidFill>
                <a:srgbClr val="FFFFFF"/>
              </a:solidFill>
              <a:latin typeface="Muli Regular Bold"/>
            </a:endParaRPr>
          </a:p>
          <a:p>
            <a:pPr marL="453390" lvl="1" indent="-226695">
              <a:lnSpc>
                <a:spcPts val="2940"/>
              </a:lnSpc>
              <a:buFont typeface="Arial"/>
              <a:buChar char="•"/>
            </a:pPr>
            <a:r>
              <a:rPr lang="en-US" sz="2100" dirty="0">
                <a:solidFill>
                  <a:srgbClr val="FFFFFF"/>
                </a:solidFill>
                <a:latin typeface="Muli Regular Bold"/>
              </a:rPr>
              <a:t>Completion of at least 40 total units</a:t>
            </a:r>
          </a:p>
          <a:p>
            <a:pPr>
              <a:lnSpc>
                <a:spcPts val="1960"/>
              </a:lnSpc>
            </a:pPr>
            <a:endParaRPr lang="en-US" sz="2100" dirty="0">
              <a:solidFill>
                <a:srgbClr val="FFFFFF"/>
              </a:solidFill>
              <a:latin typeface="Muli Regular Bold"/>
            </a:endParaRPr>
          </a:p>
        </p:txBody>
      </p:sp>
      <p:grpSp>
        <p:nvGrpSpPr>
          <p:cNvPr id="6" name="Group 6"/>
          <p:cNvGrpSpPr/>
          <p:nvPr/>
        </p:nvGrpSpPr>
        <p:grpSpPr>
          <a:xfrm>
            <a:off x="950022" y="2539800"/>
            <a:ext cx="1510490" cy="2148872"/>
            <a:chOff x="0" y="0"/>
            <a:chExt cx="7054204" cy="10035540"/>
          </a:xfrm>
        </p:grpSpPr>
        <p:sp>
          <p:nvSpPr>
            <p:cNvPr id="7" name="Freeform 7"/>
            <p:cNvSpPr/>
            <p:nvPr/>
          </p:nvSpPr>
          <p:spPr>
            <a:xfrm>
              <a:off x="0" y="0"/>
              <a:ext cx="7054204" cy="10035540"/>
            </a:xfrm>
            <a:custGeom>
              <a:avLst/>
              <a:gdLst/>
              <a:ahLst/>
              <a:cxnLst/>
              <a:rect l="l" t="t" r="r" b="b"/>
              <a:pathLst>
                <a:path w="7054204" h="10035540">
                  <a:moveTo>
                    <a:pt x="7054204" y="439420"/>
                  </a:moveTo>
                  <a:lnTo>
                    <a:pt x="7054204" y="8348980"/>
                  </a:lnTo>
                  <a:cubicBezTo>
                    <a:pt x="7054204" y="8591550"/>
                    <a:pt x="6857354" y="8788400"/>
                    <a:pt x="6614784" y="8788400"/>
                  </a:cubicBezTo>
                  <a:lnTo>
                    <a:pt x="1780540" y="8788400"/>
                  </a:lnTo>
                  <a:cubicBezTo>
                    <a:pt x="1925320" y="9215120"/>
                    <a:pt x="2146300" y="9617710"/>
                    <a:pt x="2298700" y="10035540"/>
                  </a:cubicBezTo>
                  <a:cubicBezTo>
                    <a:pt x="2123440" y="9781540"/>
                    <a:pt x="1510030" y="9265920"/>
                    <a:pt x="1162050" y="8788400"/>
                  </a:cubicBezTo>
                  <a:lnTo>
                    <a:pt x="439420" y="8788400"/>
                  </a:lnTo>
                  <a:cubicBezTo>
                    <a:pt x="196850" y="8788400"/>
                    <a:pt x="0" y="8591550"/>
                    <a:pt x="0" y="8348980"/>
                  </a:cubicBezTo>
                  <a:lnTo>
                    <a:pt x="0" y="439420"/>
                  </a:lnTo>
                  <a:cubicBezTo>
                    <a:pt x="0" y="196850"/>
                    <a:pt x="196850" y="0"/>
                    <a:pt x="439420" y="0"/>
                  </a:cubicBezTo>
                  <a:lnTo>
                    <a:pt x="6614784" y="0"/>
                  </a:lnTo>
                  <a:cubicBezTo>
                    <a:pt x="6857354" y="0"/>
                    <a:pt x="7054204" y="196850"/>
                    <a:pt x="7054204" y="439420"/>
                  </a:cubicBezTo>
                  <a:close/>
                </a:path>
              </a:pathLst>
            </a:custGeom>
            <a:solidFill>
              <a:srgbClr val="FFFDFB"/>
            </a:solidFill>
          </p:spPr>
          <p:txBody>
            <a:bodyPr/>
            <a:lstStyle/>
            <a:p>
              <a:endParaRPr lang="en-US"/>
            </a:p>
          </p:txBody>
        </p:sp>
      </p:grpSp>
      <p:sp>
        <p:nvSpPr>
          <p:cNvPr id="9" name="TextBox 9"/>
          <p:cNvSpPr txBox="1"/>
          <p:nvPr/>
        </p:nvSpPr>
        <p:spPr>
          <a:xfrm>
            <a:off x="645319" y="999906"/>
            <a:ext cx="7853364" cy="694293"/>
          </a:xfrm>
          <a:prstGeom prst="rect">
            <a:avLst/>
          </a:prstGeom>
        </p:spPr>
        <p:txBody>
          <a:bodyPr lIns="0" tIns="0" rIns="0" bIns="0" rtlCol="0" anchor="t">
            <a:spAutoFit/>
          </a:bodyPr>
          <a:lstStyle/>
          <a:p>
            <a:pPr algn="ctr">
              <a:lnSpc>
                <a:spcPts val="3413"/>
              </a:lnSpc>
            </a:pPr>
            <a:r>
              <a:rPr lang="en-US" sz="2438">
                <a:solidFill>
                  <a:srgbClr val="FFFFFF"/>
                </a:solidFill>
                <a:latin typeface="Muli Bold"/>
              </a:rPr>
              <a:t>Advanced Standing in Film &amp; TV </a:t>
            </a:r>
          </a:p>
          <a:p>
            <a:pPr algn="ctr">
              <a:lnSpc>
                <a:spcPts val="2240"/>
              </a:lnSpc>
            </a:pPr>
            <a:r>
              <a:rPr lang="en-US" sz="1600">
                <a:solidFill>
                  <a:srgbClr val="FFFFFF"/>
                </a:solidFill>
                <a:latin typeface="Muli Bold"/>
              </a:rPr>
              <a:t>(Required to register for 300/400 level Film &amp; TV Courses)</a:t>
            </a:r>
          </a:p>
        </p:txBody>
      </p:sp>
      <p:sp>
        <p:nvSpPr>
          <p:cNvPr id="10" name="TextBox 10"/>
          <p:cNvSpPr txBox="1"/>
          <p:nvPr/>
        </p:nvSpPr>
        <p:spPr>
          <a:xfrm>
            <a:off x="804698" y="2791723"/>
            <a:ext cx="1801137" cy="1515608"/>
          </a:xfrm>
          <a:prstGeom prst="rect">
            <a:avLst/>
          </a:prstGeom>
        </p:spPr>
        <p:txBody>
          <a:bodyPr lIns="0" tIns="0" rIns="0" bIns="0" rtlCol="0" anchor="t">
            <a:spAutoFit/>
          </a:bodyPr>
          <a:lstStyle/>
          <a:p>
            <a:pPr algn="ctr">
              <a:lnSpc>
                <a:spcPts val="1960"/>
              </a:lnSpc>
            </a:pPr>
            <a:r>
              <a:rPr lang="en-US" sz="1400" dirty="0">
                <a:solidFill>
                  <a:srgbClr val="AB0520"/>
                </a:solidFill>
                <a:latin typeface="Open Sans Light Bold"/>
              </a:rPr>
              <a:t>Your advisor is</a:t>
            </a:r>
          </a:p>
          <a:p>
            <a:pPr algn="ctr">
              <a:lnSpc>
                <a:spcPts val="1960"/>
              </a:lnSpc>
            </a:pPr>
            <a:r>
              <a:rPr lang="en-US" sz="1400" dirty="0">
                <a:solidFill>
                  <a:srgbClr val="AB0520"/>
                </a:solidFill>
                <a:latin typeface="Open Sans Light Bold"/>
              </a:rPr>
              <a:t>always here</a:t>
            </a:r>
          </a:p>
          <a:p>
            <a:pPr algn="ctr">
              <a:lnSpc>
                <a:spcPts val="1960"/>
              </a:lnSpc>
            </a:pPr>
            <a:r>
              <a:rPr lang="en-US" sz="1400" dirty="0">
                <a:solidFill>
                  <a:srgbClr val="AB0520"/>
                </a:solidFill>
                <a:latin typeface="Open Sans Light Bold"/>
              </a:rPr>
              <a:t> if you </a:t>
            </a:r>
          </a:p>
          <a:p>
            <a:pPr algn="ctr">
              <a:lnSpc>
                <a:spcPts val="1960"/>
              </a:lnSpc>
            </a:pPr>
            <a:r>
              <a:rPr lang="en-US" sz="1400" dirty="0">
                <a:solidFill>
                  <a:srgbClr val="AB0520"/>
                </a:solidFill>
                <a:latin typeface="Open Sans Light Bold"/>
              </a:rPr>
              <a:t>ever</a:t>
            </a:r>
          </a:p>
          <a:p>
            <a:pPr algn="ctr">
              <a:lnSpc>
                <a:spcPts val="1960"/>
              </a:lnSpc>
            </a:pPr>
            <a:r>
              <a:rPr lang="en-US" sz="1400" dirty="0">
                <a:solidFill>
                  <a:srgbClr val="AB0520"/>
                </a:solidFill>
                <a:latin typeface="Open Sans Light Bold"/>
              </a:rPr>
              <a:t>have any </a:t>
            </a:r>
          </a:p>
          <a:p>
            <a:pPr algn="ctr">
              <a:lnSpc>
                <a:spcPts val="1960"/>
              </a:lnSpc>
            </a:pPr>
            <a:r>
              <a:rPr lang="en-US" sz="1400" dirty="0">
                <a:solidFill>
                  <a:srgbClr val="AB0520"/>
                </a:solidFill>
                <a:latin typeface="Open Sans Light Bold"/>
              </a:rPr>
              <a:t>questions!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2389</TotalTime>
  <Words>1002</Words>
  <Application>Microsoft Office PowerPoint</Application>
  <PresentationFormat>On-screen Show (4:3)</PresentationFormat>
  <Paragraphs>104</Paragraphs>
  <Slides>15</Slides>
  <Notes>1</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15</vt:i4>
      </vt:variant>
    </vt:vector>
  </HeadingPairs>
  <TitlesOfParts>
    <vt:vector size="28" baseType="lpstr">
      <vt:lpstr>Arial</vt:lpstr>
      <vt:lpstr>Calibri</vt:lpstr>
      <vt:lpstr>Calibri Light</vt:lpstr>
      <vt:lpstr>Muli Bold</vt:lpstr>
      <vt:lpstr>Muli Regular</vt:lpstr>
      <vt:lpstr>Muli Regular Bold</vt:lpstr>
      <vt:lpstr>Muli Regular Bold Italics</vt:lpstr>
      <vt:lpstr>Open Sans</vt:lpstr>
      <vt:lpstr>Open Sans Bold</vt:lpstr>
      <vt:lpstr>Open Sans Light</vt:lpstr>
      <vt:lpstr>Open Sans Light Bold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Arizona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College of  Fine Arts</dc:creator>
  <cp:lastModifiedBy>Tascarella, Daniela M - (danielat1)</cp:lastModifiedBy>
  <cp:revision>79</cp:revision>
  <dcterms:created xsi:type="dcterms:W3CDTF">2018-02-15T18:38:46Z</dcterms:created>
  <dcterms:modified xsi:type="dcterms:W3CDTF">2025-12-18T22:05:32Z</dcterms:modified>
</cp:coreProperties>
</file>